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60" r:id="rId2"/>
    <p:sldId id="261" r:id="rId3"/>
    <p:sldId id="262" r:id="rId4"/>
    <p:sldId id="263" r:id="rId5"/>
    <p:sldId id="268" r:id="rId6"/>
    <p:sldId id="264" r:id="rId7"/>
    <p:sldId id="266" r:id="rId8"/>
    <p:sldId id="269" r:id="rId9"/>
    <p:sldId id="270" r:id="rId10"/>
    <p:sldId id="271" r:id="rId11"/>
    <p:sldId id="272" r:id="rId12"/>
    <p:sldId id="273" r:id="rId13"/>
    <p:sldId id="286" r:id="rId14"/>
    <p:sldId id="296" r:id="rId15"/>
    <p:sldId id="287" r:id="rId16"/>
    <p:sldId id="288" r:id="rId17"/>
    <p:sldId id="277" r:id="rId18"/>
    <p:sldId id="278" r:id="rId19"/>
    <p:sldId id="279" r:id="rId20"/>
    <p:sldId id="280" r:id="rId21"/>
    <p:sldId id="281" r:id="rId22"/>
    <p:sldId id="282" r:id="rId23"/>
    <p:sldId id="283" r:id="rId24"/>
    <p:sldId id="284" r:id="rId25"/>
    <p:sldId id="290" r:id="rId26"/>
    <p:sldId id="292" r:id="rId27"/>
    <p:sldId id="293" r:id="rId28"/>
    <p:sldId id="294" r:id="rId29"/>
    <p:sldId id="295" r:id="rId30"/>
    <p:sldId id="298" r:id="rId31"/>
    <p:sldId id="299" r:id="rId32"/>
    <p:sldId id="308" r:id="rId33"/>
    <p:sldId id="300" r:id="rId34"/>
    <p:sldId id="301" r:id="rId35"/>
    <p:sldId id="302" r:id="rId36"/>
    <p:sldId id="303" r:id="rId37"/>
    <p:sldId id="304" r:id="rId38"/>
    <p:sldId id="305" r:id="rId39"/>
    <p:sldId id="306" r:id="rId40"/>
    <p:sldId id="307" r:id="rId41"/>
    <p:sldId id="309"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4C61"/>
    <a:srgbClr val="ACD8AA"/>
    <a:srgbClr val="62929E"/>
    <a:srgbClr val="CEEC97"/>
    <a:srgbClr val="7353BA"/>
    <a:srgbClr val="2F19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0" d="100"/>
          <a:sy n="70" d="100"/>
        </p:scale>
        <p:origin x="4026" y="1620"/>
      </p:cViewPr>
      <p:guideLst/>
    </p:cSldViewPr>
  </p:slideViewPr>
  <p:notesTextViewPr>
    <p:cViewPr>
      <p:scale>
        <a:sx n="1" d="1"/>
        <a:sy n="1" d="1"/>
      </p:scale>
      <p:origin x="0" y="0"/>
    </p:cViewPr>
  </p:notesTextViewPr>
  <p:sorterViewPr>
    <p:cViewPr>
      <p:scale>
        <a:sx n="100" d="100"/>
        <a:sy n="100" d="100"/>
      </p:scale>
      <p:origin x="0" y="-495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gif>
</file>

<file path=ppt/media/image10.png>
</file>

<file path=ppt/media/image11.gif>
</file>

<file path=ppt/media/image12.gif>
</file>

<file path=ppt/media/image13.gif>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3.gif>
</file>

<file path=ppt/media/image4.jpeg>
</file>

<file path=ppt/media/image5.jpe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AF7C2-973E-49AB-922B-14BBD67B960E}" type="datetimeFigureOut">
              <a:rPr lang="en-US" smtClean="0"/>
              <a:t>5/3/2025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4B849-CD39-4B07-A99C-F77042717125}" type="slidenum">
              <a:rPr lang="en-US" smtClean="0"/>
              <a:t>‹#›</a:t>
            </a:fld>
            <a:endParaRPr lang="en-US"/>
          </a:p>
        </p:txBody>
      </p:sp>
    </p:spTree>
    <p:extLst>
      <p:ext uri="{BB962C8B-B14F-4D97-AF65-F5344CB8AC3E}">
        <p14:creationId xmlns:p14="http://schemas.microsoft.com/office/powerpoint/2010/main" val="2011051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4B849-CD39-4B07-A99C-F77042717125}" type="slidenum">
              <a:rPr lang="en-US" smtClean="0"/>
              <a:t>1</a:t>
            </a:fld>
            <a:endParaRPr lang="en-US"/>
          </a:p>
        </p:txBody>
      </p:sp>
    </p:spTree>
    <p:extLst>
      <p:ext uri="{BB962C8B-B14F-4D97-AF65-F5344CB8AC3E}">
        <p14:creationId xmlns:p14="http://schemas.microsoft.com/office/powerpoint/2010/main" val="2826691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4B849-CD39-4B07-A99C-F77042717125}" type="slidenum">
              <a:rPr lang="en-US" smtClean="0"/>
              <a:t>39</a:t>
            </a:fld>
            <a:endParaRPr lang="en-US"/>
          </a:p>
        </p:txBody>
      </p:sp>
    </p:spTree>
    <p:extLst>
      <p:ext uri="{BB962C8B-B14F-4D97-AF65-F5344CB8AC3E}">
        <p14:creationId xmlns:p14="http://schemas.microsoft.com/office/powerpoint/2010/main" val="190357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B952CC-B980-7087-2C47-7B01FC7A4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401151-31E2-49E8-FBD4-EE094EE8FA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20B1F4-CF1B-64F8-1027-9082F26D354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0301E58-EF9A-70A5-4D24-10B1A10188C1}"/>
              </a:ext>
            </a:extLst>
          </p:cNvPr>
          <p:cNvSpPr>
            <a:spLocks noGrp="1"/>
          </p:cNvSpPr>
          <p:nvPr>
            <p:ph type="sldNum" sz="quarter" idx="5"/>
          </p:nvPr>
        </p:nvSpPr>
        <p:spPr/>
        <p:txBody>
          <a:bodyPr/>
          <a:lstStyle/>
          <a:p>
            <a:fld id="{9BC4B849-CD39-4B07-A99C-F77042717125}" type="slidenum">
              <a:rPr lang="en-US" smtClean="0"/>
              <a:t>40</a:t>
            </a:fld>
            <a:endParaRPr lang="en-US"/>
          </a:p>
        </p:txBody>
      </p:sp>
    </p:spTree>
    <p:extLst>
      <p:ext uri="{BB962C8B-B14F-4D97-AF65-F5344CB8AC3E}">
        <p14:creationId xmlns:p14="http://schemas.microsoft.com/office/powerpoint/2010/main" val="270060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80F81C-C146-202A-5166-130FD0C609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E74CEA-C504-4513-19F0-E998B3260A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74AE8C-C573-421F-C95C-611D5D34B88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678270-248D-2064-A382-58747F109541}"/>
              </a:ext>
            </a:extLst>
          </p:cNvPr>
          <p:cNvSpPr>
            <a:spLocks noGrp="1"/>
          </p:cNvSpPr>
          <p:nvPr>
            <p:ph type="sldNum" sz="quarter" idx="5"/>
          </p:nvPr>
        </p:nvSpPr>
        <p:spPr/>
        <p:txBody>
          <a:bodyPr/>
          <a:lstStyle/>
          <a:p>
            <a:fld id="{9BC4B849-CD39-4B07-A99C-F77042717125}" type="slidenum">
              <a:rPr lang="en-US" smtClean="0"/>
              <a:t>41</a:t>
            </a:fld>
            <a:endParaRPr lang="en-US"/>
          </a:p>
        </p:txBody>
      </p:sp>
    </p:spTree>
    <p:extLst>
      <p:ext uri="{BB962C8B-B14F-4D97-AF65-F5344CB8AC3E}">
        <p14:creationId xmlns:p14="http://schemas.microsoft.com/office/powerpoint/2010/main" val="349096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ED416-CE06-67CE-792D-CDBDED8583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BD0924D-7E8F-E874-2861-1F73EDF3D6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6A7C13-1BC0-40A2-1EF5-6B24F85E839C}"/>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0CA7D870-EDD8-3A52-1F96-FD41388A4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21B9FD-94A5-98F0-C9F7-4B984938057E}"/>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446233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09499-7870-0A12-D641-4DA866F52A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3D62BF-2E33-3892-20B5-6D82E242F8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D19F7-A8B6-336E-6457-437B1AC9C282}"/>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B0613675-6A35-F3BA-1249-CD79659383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204FF0-B20C-1255-DDDE-F279DA2E9C98}"/>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999202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A1B903-1CB5-9DA1-A8EF-9B11E55FFB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0786F9-AC19-DAC4-8C07-D41C5B3DA3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328DDC-ED76-0E55-0171-F6F0599833D9}"/>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6D371012-DE61-9199-EA05-71AEDAB62F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AF061-1919-9C35-70C3-CD7EC2D8A2E2}"/>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850984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F1A0D-C0E0-1ABC-C24D-F04D2B586D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044A-B4E0-E811-FCDC-98861A7980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2F2920-8961-20A7-B8D4-4BF8B5A69A9A}"/>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E82FC9EC-3DCA-7BC0-198F-B94E4FE724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231B25-851A-9E5D-3BBA-4F94C5287509}"/>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2894001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43590-19D4-6DC8-54F1-7FB04C5A6E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96236A-7250-ECDB-A54F-5A55E7F4F6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EC88DD-3A63-A63B-836C-A1DE41F49E01}"/>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184F28D2-019D-E263-ADB5-78CB100E13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240309-A6B9-9BD0-5B3C-8E5DB4A5085B}"/>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3108615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EE5D-E554-31FE-F02D-A1B22CB8CA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876B7F-D34B-D89C-31F7-6AB8AA38E1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EC2F7B-7ACA-BBA6-C70E-1692FF2037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F2E364-B691-FC31-1AE9-9CDEB8A7C916}"/>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6" name="Footer Placeholder 5">
            <a:extLst>
              <a:ext uri="{FF2B5EF4-FFF2-40B4-BE49-F238E27FC236}">
                <a16:creationId xmlns:a16="http://schemas.microsoft.com/office/drawing/2014/main" id="{7FD2C79A-17A9-4B47-9BF1-892BAE955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E243EB-D9A5-9FDD-71DE-7EE4779C67D8}"/>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3236253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D5C71-EBCA-465E-9B88-E321CBB58A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4334F6-0DF5-7023-58EF-95E22A33ED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212E17-7B14-B309-527E-492843EA14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4B38BD-443F-AA0C-20C6-103AE79C2F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20DDDE-EE17-F568-1271-8753EB4695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4DC6D9-ED2E-E0D4-71AF-D8D3D7CD07D2}"/>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8" name="Footer Placeholder 7">
            <a:extLst>
              <a:ext uri="{FF2B5EF4-FFF2-40B4-BE49-F238E27FC236}">
                <a16:creationId xmlns:a16="http://schemas.microsoft.com/office/drawing/2014/main" id="{B04435A8-F90B-5B0A-8B22-64D2BA2A86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634F50-CC87-21E6-E002-7AF2F3B355D6}"/>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643430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121A5-AB32-5D5A-D5FA-6B0B6BE1C4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A9CBBE-147C-50EB-BFA1-EFA6E7EFC7FA}"/>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4" name="Footer Placeholder 3">
            <a:extLst>
              <a:ext uri="{FF2B5EF4-FFF2-40B4-BE49-F238E27FC236}">
                <a16:creationId xmlns:a16="http://schemas.microsoft.com/office/drawing/2014/main" id="{6B7DCDE7-D3E3-03B3-C50D-969DE956A5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8E7DF4-901E-452B-B8F7-2407A34EB355}"/>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1552816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E4808A-CBB2-611C-C96A-9D6D8CABC9D5}"/>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3" name="Footer Placeholder 2">
            <a:extLst>
              <a:ext uri="{FF2B5EF4-FFF2-40B4-BE49-F238E27FC236}">
                <a16:creationId xmlns:a16="http://schemas.microsoft.com/office/drawing/2014/main" id="{BACA4BE7-90C2-4AB0-7E27-1D0CA33BC9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E1A9D0-3304-CF77-B1C4-DF33C41D8C80}"/>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3540256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15AE6-195A-C5D1-F115-28CC88F1F1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526690-4C1B-EDE0-29DB-671EA639C1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80F4D6-20FE-4497-64BC-12D527430C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06224D-1371-5562-DF6E-56F9FA8549A9}"/>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6" name="Footer Placeholder 5">
            <a:extLst>
              <a:ext uri="{FF2B5EF4-FFF2-40B4-BE49-F238E27FC236}">
                <a16:creationId xmlns:a16="http://schemas.microsoft.com/office/drawing/2014/main" id="{43DBCAD2-A8DE-76D8-1373-FEB5F37EA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6B4CE6-CD61-E1F2-51B9-F2F433480CD8}"/>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382637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32267-0F18-1619-416F-CED28D307A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DF01AF-77BA-1808-694E-DC5378644E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531A02-FD5B-4C38-6BB1-4CD44B8B95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18D746-97B0-6694-8109-468A1B3ADFAC}"/>
              </a:ext>
            </a:extLst>
          </p:cNvPr>
          <p:cNvSpPr>
            <a:spLocks noGrp="1"/>
          </p:cNvSpPr>
          <p:nvPr>
            <p:ph type="dt" sz="half" idx="10"/>
          </p:nvPr>
        </p:nvSpPr>
        <p:spPr/>
        <p:txBody>
          <a:bodyPr/>
          <a:lstStyle/>
          <a:p>
            <a:fld id="{249D3F78-3CC0-4C88-8EAE-E95A3A8D3212}" type="datetimeFigureOut">
              <a:rPr lang="en-US" smtClean="0"/>
              <a:t>5/3/2025</a:t>
            </a:fld>
            <a:endParaRPr lang="en-US"/>
          </a:p>
        </p:txBody>
      </p:sp>
      <p:sp>
        <p:nvSpPr>
          <p:cNvPr id="6" name="Footer Placeholder 5">
            <a:extLst>
              <a:ext uri="{FF2B5EF4-FFF2-40B4-BE49-F238E27FC236}">
                <a16:creationId xmlns:a16="http://schemas.microsoft.com/office/drawing/2014/main" id="{F1F73FF7-F3FC-0E12-C2E5-0C744136AE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CA69CD-1A01-6DD9-DD0E-D99DCBE4E1C0}"/>
              </a:ext>
            </a:extLst>
          </p:cNvPr>
          <p:cNvSpPr>
            <a:spLocks noGrp="1"/>
          </p:cNvSpPr>
          <p:nvPr>
            <p:ph type="sldNum" sz="quarter" idx="12"/>
          </p:nvPr>
        </p:nvSpPr>
        <p:spPr/>
        <p:txBody>
          <a:bodyPr/>
          <a:lstStyle/>
          <a:p>
            <a:fld id="{8CC47D1A-AAA2-465C-82B4-FBBC3C09FFA6}" type="slidenum">
              <a:rPr lang="en-US" smtClean="0"/>
              <a:t>‹#›</a:t>
            </a:fld>
            <a:endParaRPr lang="en-US"/>
          </a:p>
        </p:txBody>
      </p:sp>
    </p:spTree>
    <p:extLst>
      <p:ext uri="{BB962C8B-B14F-4D97-AF65-F5344CB8AC3E}">
        <p14:creationId xmlns:p14="http://schemas.microsoft.com/office/powerpoint/2010/main" val="346712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B9F340-ABDF-CFB7-3C0D-31DB458094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FA19D2D-387A-7E65-4490-B5CB45D49C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2F906D-B9AC-21E9-8F05-4E88787A10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49D3F78-3CC0-4C88-8EAE-E95A3A8D3212}" type="datetimeFigureOut">
              <a:rPr lang="en-US" smtClean="0"/>
              <a:t>5/3/2025</a:t>
            </a:fld>
            <a:endParaRPr lang="en-US"/>
          </a:p>
        </p:txBody>
      </p:sp>
      <p:sp>
        <p:nvSpPr>
          <p:cNvPr id="5" name="Footer Placeholder 4">
            <a:extLst>
              <a:ext uri="{FF2B5EF4-FFF2-40B4-BE49-F238E27FC236}">
                <a16:creationId xmlns:a16="http://schemas.microsoft.com/office/drawing/2014/main" id="{17F8D3B5-FB09-BD21-4FD6-7235B66D39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04275A7-015E-D48B-5698-7F1D6A3EE6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CC47D1A-AAA2-465C-82B4-FBBC3C09FFA6}" type="slidenum">
              <a:rPr lang="en-US" smtClean="0"/>
              <a:t>‹#›</a:t>
            </a:fld>
            <a:endParaRPr lang="en-US"/>
          </a:p>
        </p:txBody>
      </p:sp>
    </p:spTree>
    <p:extLst>
      <p:ext uri="{BB962C8B-B14F-4D97-AF65-F5344CB8AC3E}">
        <p14:creationId xmlns:p14="http://schemas.microsoft.com/office/powerpoint/2010/main" val="940238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3.gi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3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3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2.png"/><Relationship Id="rId4" Type="http://schemas.openxmlformats.org/officeDocument/2006/relationships/image" Target="../media/image15.png"/><Relationship Id="rId9" Type="http://schemas.openxmlformats.org/officeDocument/2006/relationships/image" Target="../media/image20.png"/></Relationships>
</file>

<file path=ppt/slides/_rels/slide3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20.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2.png"/></Relationships>
</file>

<file path=ppt/slides/_rels/slide3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1.png"/><Relationship Id="rId7" Type="http://schemas.openxmlformats.org/officeDocument/2006/relationships/image" Target="../media/image15.png"/><Relationship Id="rId2" Type="http://schemas.openxmlformats.org/officeDocument/2006/relationships/image" Target="../media/image22.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20.png"/><Relationship Id="rId10" Type="http://schemas.openxmlformats.org/officeDocument/2006/relationships/image" Target="../media/image18.png"/><Relationship Id="rId4" Type="http://schemas.openxmlformats.org/officeDocument/2006/relationships/image" Target="../media/image19.png"/><Relationship Id="rId9" Type="http://schemas.openxmlformats.org/officeDocument/2006/relationships/image" Target="../media/image17.png"/></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png"/><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6.png"/><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jpeg"/><Relationship Id="rId1" Type="http://schemas.openxmlformats.org/officeDocument/2006/relationships/slideLayout" Target="../slideLayouts/slideLayout6.xml"/><Relationship Id="rId4" Type="http://schemas.openxmlformats.org/officeDocument/2006/relationships/image" Target="../media/image6.gif"/></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6A889-EDCC-5D80-5AFF-0A688C05D0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9F78DA-97C2-AE68-3066-5B3A24F6BEFB}"/>
              </a:ext>
            </a:extLst>
          </p:cNvPr>
          <p:cNvSpPr>
            <a:spLocks noGrp="1"/>
          </p:cNvSpPr>
          <p:nvPr>
            <p:ph type="ctrTitle"/>
          </p:nvPr>
        </p:nvSpPr>
        <p:spPr>
          <a:xfrm>
            <a:off x="1523999" y="1155701"/>
            <a:ext cx="2819401" cy="2354262"/>
          </a:xfrm>
          <a:solidFill>
            <a:srgbClr val="084C61"/>
          </a:solidFill>
        </p:spPr>
        <p:txBody>
          <a:bodyPr>
            <a:normAutofit fontScale="90000"/>
          </a:bodyPr>
          <a:lstStyle/>
          <a:p>
            <a:pPr algn="l"/>
            <a:r>
              <a:rPr lang="en-US" dirty="0">
                <a:solidFill>
                  <a:schemeClr val="bg1"/>
                </a:solidFill>
              </a:rPr>
              <a:t>UX</a:t>
            </a:r>
            <a:br>
              <a:rPr lang="en-US" dirty="0">
                <a:solidFill>
                  <a:schemeClr val="bg1"/>
                </a:solidFill>
              </a:rPr>
            </a:br>
            <a:r>
              <a:rPr lang="en-US" dirty="0">
                <a:solidFill>
                  <a:schemeClr val="bg1"/>
                </a:solidFill>
              </a:rPr>
              <a:t>Research &amp;Design</a:t>
            </a:r>
          </a:p>
        </p:txBody>
      </p:sp>
      <p:sp>
        <p:nvSpPr>
          <p:cNvPr id="3" name="Subtitle 2">
            <a:extLst>
              <a:ext uri="{FF2B5EF4-FFF2-40B4-BE49-F238E27FC236}">
                <a16:creationId xmlns:a16="http://schemas.microsoft.com/office/drawing/2014/main" id="{2784B0F6-23F3-5FE7-977E-33F916F0110E}"/>
              </a:ext>
            </a:extLst>
          </p:cNvPr>
          <p:cNvSpPr>
            <a:spLocks noGrp="1"/>
          </p:cNvSpPr>
          <p:nvPr>
            <p:ph type="subTitle" idx="1"/>
          </p:nvPr>
        </p:nvSpPr>
        <p:spPr>
          <a:xfrm>
            <a:off x="1524000" y="3922078"/>
            <a:ext cx="3148584" cy="558482"/>
          </a:xfrm>
        </p:spPr>
        <p:txBody>
          <a:bodyPr/>
          <a:lstStyle/>
          <a:p>
            <a:pPr algn="l"/>
            <a:r>
              <a:rPr lang="en-US" dirty="0"/>
              <a:t>by Ahmed Gamal</a:t>
            </a:r>
          </a:p>
        </p:txBody>
      </p:sp>
      <p:pic>
        <p:nvPicPr>
          <p:cNvPr id="9" name="Picture 8" descr="A person standing in front of a chart&#10;&#10;AI-generated content may be incorrect.">
            <a:extLst>
              <a:ext uri="{FF2B5EF4-FFF2-40B4-BE49-F238E27FC236}">
                <a16:creationId xmlns:a16="http://schemas.microsoft.com/office/drawing/2014/main" id="{AC168FCC-9135-9512-4FCF-F9AB5D1483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4596" y="1047750"/>
            <a:ext cx="4762500" cy="4762500"/>
          </a:xfrm>
          <a:prstGeom prst="rect">
            <a:avLst/>
          </a:prstGeom>
        </p:spPr>
      </p:pic>
    </p:spTree>
    <p:extLst>
      <p:ext uri="{BB962C8B-B14F-4D97-AF65-F5344CB8AC3E}">
        <p14:creationId xmlns:p14="http://schemas.microsoft.com/office/powerpoint/2010/main" val="387421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C815F-224C-3DA4-2D87-BC7130CC5F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10F2C9-7BDD-4755-CEBF-B5CE0FF79683}"/>
              </a:ext>
            </a:extLst>
          </p:cNvPr>
          <p:cNvSpPr>
            <a:spLocks noGrp="1"/>
          </p:cNvSpPr>
          <p:nvPr>
            <p:ph type="title"/>
          </p:nvPr>
        </p:nvSpPr>
        <p:spPr/>
        <p:txBody>
          <a:bodyPr>
            <a:noAutofit/>
          </a:bodyPr>
          <a:lstStyle/>
          <a:p>
            <a:r>
              <a:rPr lang="en-US" sz="2800" dirty="0"/>
              <a:t>		, a cognitive scientist and co-founder of the Nielsen Norman Group Design Consultancy, is credited with coining the term “user experience” in the late 1990s. Here’s how he describes it as:</a:t>
            </a:r>
          </a:p>
        </p:txBody>
      </p:sp>
      <p:sp>
        <p:nvSpPr>
          <p:cNvPr id="3" name="Title 1">
            <a:extLst>
              <a:ext uri="{FF2B5EF4-FFF2-40B4-BE49-F238E27FC236}">
                <a16:creationId xmlns:a16="http://schemas.microsoft.com/office/drawing/2014/main" id="{F0F41697-E06E-92C8-0FFF-53678819D7CF}"/>
              </a:ext>
            </a:extLst>
          </p:cNvPr>
          <p:cNvSpPr txBox="1">
            <a:spLocks/>
          </p:cNvSpPr>
          <p:nvPr/>
        </p:nvSpPr>
        <p:spPr>
          <a:xfrm>
            <a:off x="838200" y="298450"/>
            <a:ext cx="2076450" cy="6445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bg1"/>
                </a:solidFill>
                <a:highlight>
                  <a:srgbClr val="084C61"/>
                </a:highlight>
              </a:rPr>
              <a:t>Don Norman</a:t>
            </a:r>
            <a:endParaRPr lang="en-US" sz="2800" dirty="0"/>
          </a:p>
        </p:txBody>
      </p:sp>
      <p:sp>
        <p:nvSpPr>
          <p:cNvPr id="9" name="TextBox 8">
            <a:extLst>
              <a:ext uri="{FF2B5EF4-FFF2-40B4-BE49-F238E27FC236}">
                <a16:creationId xmlns:a16="http://schemas.microsoft.com/office/drawing/2014/main" id="{08A3E408-1879-F638-0292-326F2954A80A}"/>
              </a:ext>
            </a:extLst>
          </p:cNvPr>
          <p:cNvSpPr txBox="1"/>
          <p:nvPr/>
        </p:nvSpPr>
        <p:spPr>
          <a:xfrm>
            <a:off x="1524000" y="3429000"/>
            <a:ext cx="9144000" cy="870431"/>
          </a:xfrm>
          <a:prstGeom prst="rect">
            <a:avLst/>
          </a:prstGeom>
          <a:noFill/>
        </p:spPr>
        <p:txBody>
          <a:bodyPr wrap="square">
            <a:spAutoFit/>
          </a:bodyPr>
          <a:lstStyle/>
          <a:p>
            <a:pPr>
              <a:lnSpc>
                <a:spcPct val="90000"/>
              </a:lnSpc>
              <a:spcBef>
                <a:spcPct val="0"/>
              </a:spcBef>
            </a:pPr>
            <a:r>
              <a:rPr lang="en-US" sz="2800" dirty="0">
                <a:latin typeface="+mj-lt"/>
                <a:ea typeface="+mj-ea"/>
                <a:cs typeface="+mj-cs"/>
              </a:rPr>
              <a:t>“User experience encompasses all aspects of the end-user’s interaction with the company, its services, and its products.”</a:t>
            </a:r>
          </a:p>
        </p:txBody>
      </p:sp>
      <p:sp>
        <p:nvSpPr>
          <p:cNvPr id="5" name="TextBox 4">
            <a:extLst>
              <a:ext uri="{FF2B5EF4-FFF2-40B4-BE49-F238E27FC236}">
                <a16:creationId xmlns:a16="http://schemas.microsoft.com/office/drawing/2014/main" id="{FB732ADA-8ABA-2D42-A3BE-DB5F91C1DD7E}"/>
              </a:ext>
            </a:extLst>
          </p:cNvPr>
          <p:cNvSpPr txBox="1"/>
          <p:nvPr/>
        </p:nvSpPr>
        <p:spPr>
          <a:xfrm>
            <a:off x="3047238" y="4817102"/>
            <a:ext cx="6094476" cy="369332"/>
          </a:xfrm>
          <a:prstGeom prst="rect">
            <a:avLst/>
          </a:prstGeom>
          <a:noFill/>
        </p:spPr>
        <p:txBody>
          <a:bodyPr wrap="square">
            <a:spAutoFit/>
          </a:bodyPr>
          <a:lstStyle/>
          <a:p>
            <a:pPr rtl="0"/>
            <a:r>
              <a:rPr lang="en-US" sz="1800" b="0" i="0" u="none" strike="noStrike" dirty="0">
                <a:solidFill>
                  <a:srgbClr val="084C61"/>
                </a:solidFill>
                <a:effectLst/>
                <a:latin typeface="Calibri" panose="020F0502020204030204" pitchFamily="34" charset="0"/>
              </a:rPr>
              <a:t>– Don Norman, Cognitive Scientist &amp; User Experience Architect</a:t>
            </a:r>
            <a:endParaRPr lang="en-US" dirty="0">
              <a:solidFill>
                <a:srgbClr val="084C61"/>
              </a:solidFill>
              <a:effectLst/>
            </a:endParaRPr>
          </a:p>
        </p:txBody>
      </p:sp>
      <p:sp>
        <p:nvSpPr>
          <p:cNvPr id="7" name="Title 1">
            <a:extLst>
              <a:ext uri="{FF2B5EF4-FFF2-40B4-BE49-F238E27FC236}">
                <a16:creationId xmlns:a16="http://schemas.microsoft.com/office/drawing/2014/main" id="{7D968136-6420-253E-4BFC-0AB928C51C7E}"/>
              </a:ext>
            </a:extLst>
          </p:cNvPr>
          <p:cNvSpPr txBox="1">
            <a:spLocks/>
          </p:cNvSpPr>
          <p:nvPr/>
        </p:nvSpPr>
        <p:spPr>
          <a:xfrm>
            <a:off x="12649200" y="2766218"/>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a:t>A UX designer thinks about how the experience makes the user </a:t>
            </a:r>
            <a:r>
              <a:rPr lang="en-US" sz="2800">
                <a:solidFill>
                  <a:schemeClr val="bg1"/>
                </a:solidFill>
                <a:highlight>
                  <a:srgbClr val="084C61"/>
                </a:highlight>
              </a:rPr>
              <a:t>feel</a:t>
            </a:r>
            <a:r>
              <a:rPr lang="en-US" sz="2800"/>
              <a:t>, and how easy it is for the user to accomplish their desired tasks. They also observe and conduct task analyses to see how users actually complete tasks in a </a:t>
            </a:r>
            <a:r>
              <a:rPr lang="en-US" sz="2800">
                <a:solidFill>
                  <a:schemeClr val="bg1"/>
                </a:solidFill>
                <a:highlight>
                  <a:srgbClr val="084C61"/>
                </a:highlight>
              </a:rPr>
              <a:t>user flow</a:t>
            </a:r>
            <a:r>
              <a:rPr lang="en-US" sz="2800"/>
              <a:t>.</a:t>
            </a:r>
            <a:endParaRPr lang="en-US" sz="2800" dirty="0"/>
          </a:p>
        </p:txBody>
      </p:sp>
    </p:spTree>
    <p:extLst>
      <p:ext uri="{BB962C8B-B14F-4D97-AF65-F5344CB8AC3E}">
        <p14:creationId xmlns:p14="http://schemas.microsoft.com/office/powerpoint/2010/main" val="2810787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39F4E-7E01-B37C-B32D-73E81FDBB0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499B94-C3C3-01B1-42FE-936BADB2E7CC}"/>
              </a:ext>
            </a:extLst>
          </p:cNvPr>
          <p:cNvSpPr>
            <a:spLocks noGrp="1"/>
          </p:cNvSpPr>
          <p:nvPr>
            <p:ph type="title"/>
          </p:nvPr>
        </p:nvSpPr>
        <p:spPr>
          <a:xfrm>
            <a:off x="838200" y="2766218"/>
            <a:ext cx="6099928" cy="1325563"/>
          </a:xfrm>
        </p:spPr>
        <p:txBody>
          <a:bodyPr>
            <a:noAutofit/>
          </a:bodyPr>
          <a:lstStyle/>
          <a:p>
            <a:r>
              <a:rPr lang="en-US" sz="3200" dirty="0"/>
              <a:t>A UX designer thinks about how the experience makes the user </a:t>
            </a:r>
            <a:r>
              <a:rPr lang="en-US" sz="3200" dirty="0">
                <a:solidFill>
                  <a:schemeClr val="bg1"/>
                </a:solidFill>
                <a:highlight>
                  <a:srgbClr val="084C61"/>
                </a:highlight>
              </a:rPr>
              <a:t>feel</a:t>
            </a:r>
            <a:r>
              <a:rPr lang="en-US" sz="3200" dirty="0"/>
              <a:t>, and how easy it is for the user to accomplish their desired tasks. They also observe and conduct task analyses to see how users actually complete tasks in a </a:t>
            </a:r>
            <a:r>
              <a:rPr lang="en-US" sz="3200" dirty="0">
                <a:solidFill>
                  <a:schemeClr val="bg1"/>
                </a:solidFill>
                <a:highlight>
                  <a:srgbClr val="084C61"/>
                </a:highlight>
              </a:rPr>
              <a:t>user flow</a:t>
            </a:r>
            <a:r>
              <a:rPr lang="en-US" sz="3200" dirty="0"/>
              <a:t>.</a:t>
            </a:r>
          </a:p>
        </p:txBody>
      </p:sp>
      <p:sp>
        <p:nvSpPr>
          <p:cNvPr id="4" name="Title 1">
            <a:extLst>
              <a:ext uri="{FF2B5EF4-FFF2-40B4-BE49-F238E27FC236}">
                <a16:creationId xmlns:a16="http://schemas.microsoft.com/office/drawing/2014/main" id="{2E580E29-24BF-D1E7-AE73-CCA04AD11327}"/>
              </a:ext>
            </a:extLst>
          </p:cNvPr>
          <p:cNvSpPr txBox="1">
            <a:spLocks/>
          </p:cNvSpPr>
          <p:nvPr/>
        </p:nvSpPr>
        <p:spPr>
          <a:xfrm>
            <a:off x="-10016613" y="335628"/>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a:t>		, a cognitive scientist and co-founder of the Nielsen Norman Group Design Consultancy, is credited with coining the term “user experience” in the late 1990s. Here’s how he describes it as:</a:t>
            </a:r>
            <a:endParaRPr lang="en-US" sz="2800" dirty="0"/>
          </a:p>
        </p:txBody>
      </p:sp>
      <p:sp>
        <p:nvSpPr>
          <p:cNvPr id="6" name="Title 1">
            <a:extLst>
              <a:ext uri="{FF2B5EF4-FFF2-40B4-BE49-F238E27FC236}">
                <a16:creationId xmlns:a16="http://schemas.microsoft.com/office/drawing/2014/main" id="{0EA16C6E-4122-C8CF-893C-D7BA25ADABBD}"/>
              </a:ext>
            </a:extLst>
          </p:cNvPr>
          <p:cNvSpPr txBox="1">
            <a:spLocks/>
          </p:cNvSpPr>
          <p:nvPr/>
        </p:nvSpPr>
        <p:spPr>
          <a:xfrm>
            <a:off x="-10016613" y="268953"/>
            <a:ext cx="2076450" cy="6445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bg1"/>
                </a:solidFill>
                <a:highlight>
                  <a:srgbClr val="084C61"/>
                </a:highlight>
              </a:rPr>
              <a:t>Don Norman</a:t>
            </a:r>
            <a:endParaRPr lang="en-US" sz="2800" dirty="0"/>
          </a:p>
        </p:txBody>
      </p:sp>
      <p:sp>
        <p:nvSpPr>
          <p:cNvPr id="7" name="TextBox 6">
            <a:extLst>
              <a:ext uri="{FF2B5EF4-FFF2-40B4-BE49-F238E27FC236}">
                <a16:creationId xmlns:a16="http://schemas.microsoft.com/office/drawing/2014/main" id="{9AA5518D-8E63-D529-DB9B-E9AF7AD48C14}"/>
              </a:ext>
            </a:extLst>
          </p:cNvPr>
          <p:cNvSpPr txBox="1"/>
          <p:nvPr/>
        </p:nvSpPr>
        <p:spPr>
          <a:xfrm>
            <a:off x="-9330813" y="3399503"/>
            <a:ext cx="9144000" cy="870431"/>
          </a:xfrm>
          <a:prstGeom prst="rect">
            <a:avLst/>
          </a:prstGeom>
          <a:noFill/>
        </p:spPr>
        <p:txBody>
          <a:bodyPr wrap="square">
            <a:spAutoFit/>
          </a:bodyPr>
          <a:lstStyle/>
          <a:p>
            <a:pPr>
              <a:lnSpc>
                <a:spcPct val="90000"/>
              </a:lnSpc>
              <a:spcBef>
                <a:spcPct val="0"/>
              </a:spcBef>
            </a:pPr>
            <a:r>
              <a:rPr lang="en-US" sz="2800" dirty="0">
                <a:latin typeface="+mj-lt"/>
                <a:ea typeface="+mj-ea"/>
                <a:cs typeface="+mj-cs"/>
              </a:rPr>
              <a:t>“User experience encompasses all aspects of the end-user’s interaction with the company, its services, and its products.”</a:t>
            </a:r>
          </a:p>
        </p:txBody>
      </p:sp>
      <p:sp>
        <p:nvSpPr>
          <p:cNvPr id="8" name="TextBox 7">
            <a:extLst>
              <a:ext uri="{FF2B5EF4-FFF2-40B4-BE49-F238E27FC236}">
                <a16:creationId xmlns:a16="http://schemas.microsoft.com/office/drawing/2014/main" id="{44327563-55B8-8CDE-106B-E66160DAE6FF}"/>
              </a:ext>
            </a:extLst>
          </p:cNvPr>
          <p:cNvSpPr txBox="1"/>
          <p:nvPr/>
        </p:nvSpPr>
        <p:spPr>
          <a:xfrm>
            <a:off x="-7807575" y="4787605"/>
            <a:ext cx="6094476" cy="369332"/>
          </a:xfrm>
          <a:prstGeom prst="rect">
            <a:avLst/>
          </a:prstGeom>
          <a:noFill/>
        </p:spPr>
        <p:txBody>
          <a:bodyPr wrap="square">
            <a:spAutoFit/>
          </a:bodyPr>
          <a:lstStyle/>
          <a:p>
            <a:pPr rtl="0"/>
            <a:r>
              <a:rPr lang="en-US" sz="1800" b="0" i="0" u="none" strike="noStrike" dirty="0">
                <a:solidFill>
                  <a:srgbClr val="084C61"/>
                </a:solidFill>
                <a:effectLst/>
                <a:latin typeface="Calibri" panose="020F0502020204030204" pitchFamily="34" charset="0"/>
              </a:rPr>
              <a:t>– Don Norman, Cognitive Scientist &amp; User Experience Architect</a:t>
            </a:r>
            <a:endParaRPr lang="en-US" dirty="0">
              <a:solidFill>
                <a:srgbClr val="084C61"/>
              </a:solidFill>
              <a:effectLst/>
            </a:endParaRPr>
          </a:p>
        </p:txBody>
      </p:sp>
      <p:pic>
        <p:nvPicPr>
          <p:cNvPr id="13" name="Picture 12" descr="A person wearing goggles and sitting in front of a light bulb&#10;&#10;AI-generated content may be incorrect.">
            <a:extLst>
              <a:ext uri="{FF2B5EF4-FFF2-40B4-BE49-F238E27FC236}">
                <a16:creationId xmlns:a16="http://schemas.microsoft.com/office/drawing/2014/main" id="{938EB6D3-90B5-B41D-D212-A70BCE70DE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4960" y="1047750"/>
            <a:ext cx="4762500" cy="4762500"/>
          </a:xfrm>
          <a:prstGeom prst="rect">
            <a:avLst/>
          </a:prstGeom>
        </p:spPr>
      </p:pic>
    </p:spTree>
    <p:extLst>
      <p:ext uri="{BB962C8B-B14F-4D97-AF65-F5344CB8AC3E}">
        <p14:creationId xmlns:p14="http://schemas.microsoft.com/office/powerpoint/2010/main" val="3914036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B5DA7-259A-2292-F87F-1CD0C9C33D21}"/>
              </a:ext>
            </a:extLst>
          </p:cNvPr>
          <p:cNvSpPr>
            <a:spLocks noGrp="1"/>
          </p:cNvSpPr>
          <p:nvPr>
            <p:ph type="title"/>
          </p:nvPr>
        </p:nvSpPr>
        <p:spPr>
          <a:xfrm>
            <a:off x="823913" y="2355850"/>
            <a:ext cx="8220075" cy="1325563"/>
          </a:xfrm>
        </p:spPr>
        <p:txBody>
          <a:bodyPr>
            <a:normAutofit fontScale="90000"/>
          </a:bodyPr>
          <a:lstStyle/>
          <a:p>
            <a:r>
              <a:rPr lang="en-US" sz="6000" dirty="0"/>
              <a:t>But what </a:t>
            </a:r>
            <a:br>
              <a:rPr lang="en-US" sz="6000" dirty="0"/>
            </a:br>
            <a:r>
              <a:rPr lang="en-US" sz="6000" dirty="0"/>
              <a:t>makes great		?</a:t>
            </a:r>
          </a:p>
        </p:txBody>
      </p:sp>
      <p:sp>
        <p:nvSpPr>
          <p:cNvPr id="6" name="TextBox 5">
            <a:extLst>
              <a:ext uri="{FF2B5EF4-FFF2-40B4-BE49-F238E27FC236}">
                <a16:creationId xmlns:a16="http://schemas.microsoft.com/office/drawing/2014/main" id="{C359A364-7406-3E9D-0FA1-BA06E170CF0B}"/>
              </a:ext>
            </a:extLst>
          </p:cNvPr>
          <p:cNvSpPr txBox="1"/>
          <p:nvPr/>
        </p:nvSpPr>
        <p:spPr>
          <a:xfrm>
            <a:off x="4357687" y="2799725"/>
            <a:ext cx="1152525" cy="1015663"/>
          </a:xfrm>
          <a:prstGeom prst="rect">
            <a:avLst/>
          </a:prstGeom>
          <a:noFill/>
        </p:spPr>
        <p:txBody>
          <a:bodyPr wrap="square">
            <a:spAutoFit/>
          </a:bodyPr>
          <a:lstStyle/>
          <a:p>
            <a:r>
              <a:rPr kumimoji="0" lang="en-US" sz="6000" b="0" i="0" u="none" strike="noStrike" kern="1200" cap="none" spc="0" normalizeH="0" baseline="0" noProof="0" dirty="0">
                <a:ln>
                  <a:noFill/>
                </a:ln>
                <a:solidFill>
                  <a:prstClr val="white"/>
                </a:solidFill>
                <a:effectLst/>
                <a:highlight>
                  <a:srgbClr val="084C61"/>
                </a:highlight>
                <a:uLnTx/>
                <a:uFillTx/>
                <a:latin typeface="Aptos Display" panose="02110004020202020204"/>
                <a:ea typeface="+mj-ea"/>
                <a:cs typeface="+mj-cs"/>
              </a:rPr>
              <a:t>UX</a:t>
            </a:r>
            <a:endParaRPr lang="en-US" dirty="0"/>
          </a:p>
        </p:txBody>
      </p:sp>
      <p:pic>
        <p:nvPicPr>
          <p:cNvPr id="8" name="Picture 7" descr="A person sitting on a question mark&#10;&#10;AI-generated content may be incorrect.">
            <a:extLst>
              <a:ext uri="{FF2B5EF4-FFF2-40B4-BE49-F238E27FC236}">
                <a16:creationId xmlns:a16="http://schemas.microsoft.com/office/drawing/2014/main" id="{6431AB52-6D63-FA8F-F766-DB9CDDDB5C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8050" y="1047750"/>
            <a:ext cx="4762500" cy="4762500"/>
          </a:xfrm>
          <a:prstGeom prst="rect">
            <a:avLst/>
          </a:prstGeom>
        </p:spPr>
      </p:pic>
    </p:spTree>
    <p:custDataLst>
      <p:tags r:id="rId1"/>
    </p:custDataLst>
    <p:extLst>
      <p:ext uri="{BB962C8B-B14F-4D97-AF65-F5344CB8AC3E}">
        <p14:creationId xmlns:p14="http://schemas.microsoft.com/office/powerpoint/2010/main" val="965637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0AAAD6-E004-D653-0AAC-3E44DBE0AB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A3FA36-9151-C75A-0A9D-CDA9B9AE6620}"/>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1026" name="Picture 2">
            <a:extLst>
              <a:ext uri="{FF2B5EF4-FFF2-40B4-BE49-F238E27FC236}">
                <a16:creationId xmlns:a16="http://schemas.microsoft.com/office/drawing/2014/main" id="{535A3EDB-EAAD-7E12-0C24-E1FFCB7BC0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925" y="1304131"/>
            <a:ext cx="10732172" cy="4249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4765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1EAC00-087C-9F12-E05D-DE51014BA89B}"/>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F95A77D7-1214-E050-9AFD-0A7CA59603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78B12C4-3B0C-B041-F3FE-4EA0955F8BC6}"/>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spTree>
    <p:extLst>
      <p:ext uri="{BB962C8B-B14F-4D97-AF65-F5344CB8AC3E}">
        <p14:creationId xmlns:p14="http://schemas.microsoft.com/office/powerpoint/2010/main" val="3543993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0D6E83-C67E-184E-19ED-F9395BA8B655}"/>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C79AD604-ADA6-0852-2813-4FB65A0866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A83CD67-EEF2-ABC7-F050-65152652020E}"/>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ED1590-1218-55F9-6F81-155C9000D17F}"/>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6" name="Picture 2">
            <a:extLst>
              <a:ext uri="{FF2B5EF4-FFF2-40B4-BE49-F238E27FC236}">
                <a16:creationId xmlns:a16="http://schemas.microsoft.com/office/drawing/2014/main" id="{6314DA45-930C-358B-3CF5-6144BC8D61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9300" b="50709"/>
          <a:stretch/>
        </p:blipFill>
        <p:spPr bwMode="auto">
          <a:xfrm>
            <a:off x="85344" y="1051559"/>
            <a:ext cx="2523744" cy="270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7634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676F2C-024F-3EE4-998B-D9294C9B811B}"/>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5A18A0C6-A011-FC69-F4F5-928202D994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78BEE05-8F3E-6287-27B4-F683394AF731}"/>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01CE43-6E23-A822-EC53-1A88A8301B5F}"/>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3" name="Picture 2">
            <a:extLst>
              <a:ext uri="{FF2B5EF4-FFF2-40B4-BE49-F238E27FC236}">
                <a16:creationId xmlns:a16="http://schemas.microsoft.com/office/drawing/2014/main" id="{B139FB28-A0FD-64A8-11E1-C6FBEE77714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100" r="59650" b="50376"/>
          <a:stretch/>
        </p:blipFill>
        <p:spPr bwMode="auto">
          <a:xfrm>
            <a:off x="2450592" y="1042415"/>
            <a:ext cx="2468880" cy="2724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296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9778D-B9CF-7991-8CA6-D83728E96DF8}"/>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BE3AA1A9-D1CF-922A-5D82-B7586647B2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767AAAB-0EDD-A386-8E21-713A590A39F5}"/>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C1DE40-3FBF-A00B-5FB0-BA1DBD408FE3}"/>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4" name="Picture 2">
            <a:extLst>
              <a:ext uri="{FF2B5EF4-FFF2-40B4-BE49-F238E27FC236}">
                <a16:creationId xmlns:a16="http://schemas.microsoft.com/office/drawing/2014/main" id="{EFD2231B-D736-4BBF-1984-58B8A85582C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00" r="39775" b="50876"/>
          <a:stretch/>
        </p:blipFill>
        <p:spPr bwMode="auto">
          <a:xfrm>
            <a:off x="4864608" y="1042415"/>
            <a:ext cx="2478024" cy="2697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3003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E26668-42EE-302D-DE50-DA0A243E4CF1}"/>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866948EA-65B8-2608-A93C-806B0F3BCE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FA6C5E6-CAA3-CEFA-9666-9479838CEB8D}"/>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86A75B-4B9F-D80F-FC6D-A141CD82C804}"/>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3" name="Picture 2">
            <a:extLst>
              <a:ext uri="{FF2B5EF4-FFF2-40B4-BE49-F238E27FC236}">
                <a16:creationId xmlns:a16="http://schemas.microsoft.com/office/drawing/2014/main" id="{78A94E31-0EF2-7584-FC1C-B53370B0A5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626" t="1" r="20124" b="50376"/>
          <a:stretch/>
        </p:blipFill>
        <p:spPr bwMode="auto">
          <a:xfrm>
            <a:off x="7269480" y="1042415"/>
            <a:ext cx="2468880" cy="2724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088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B4F10-23F4-F6C2-710F-28BCF361AF39}"/>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ED63303A-8BD4-1C76-23D4-6CC8002429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D8E9724-D093-D08A-B80B-6DABD937C158}"/>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CA0F40-4ED9-584B-3177-4EFD60FCBC77}"/>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4" name="Picture 2">
            <a:extLst>
              <a:ext uri="{FF2B5EF4-FFF2-40B4-BE49-F238E27FC236}">
                <a16:creationId xmlns:a16="http://schemas.microsoft.com/office/drawing/2014/main" id="{40E1D718-812C-9F17-FB00-746498F520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201" t="1" r="-1" b="49543"/>
          <a:stretch/>
        </p:blipFill>
        <p:spPr bwMode="auto">
          <a:xfrm>
            <a:off x="9656064" y="1042415"/>
            <a:ext cx="2535936" cy="2770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004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A56FE-89BE-7260-813F-8DF3B3DED4E3}"/>
              </a:ext>
            </a:extLst>
          </p:cNvPr>
          <p:cNvSpPr>
            <a:spLocks noGrp="1"/>
          </p:cNvSpPr>
          <p:nvPr>
            <p:ph type="title"/>
          </p:nvPr>
        </p:nvSpPr>
        <p:spPr>
          <a:xfrm>
            <a:off x="1333500" y="2641981"/>
            <a:ext cx="10515600" cy="1325563"/>
          </a:xfrm>
        </p:spPr>
        <p:txBody>
          <a:bodyPr>
            <a:normAutofit/>
          </a:bodyPr>
          <a:lstStyle/>
          <a:p>
            <a:r>
              <a:rPr lang="en-US" sz="6000" dirty="0"/>
              <a:t>Why </a:t>
            </a:r>
            <a:r>
              <a:rPr lang="en-US" sz="6000" dirty="0">
                <a:solidFill>
                  <a:schemeClr val="bg1"/>
                </a:solidFill>
                <a:highlight>
                  <a:srgbClr val="084C61"/>
                </a:highlight>
              </a:rPr>
              <a:t>UX</a:t>
            </a:r>
            <a:r>
              <a:rPr lang="en-US" sz="6000" dirty="0"/>
              <a:t>?</a:t>
            </a:r>
          </a:p>
        </p:txBody>
      </p:sp>
      <p:pic>
        <p:nvPicPr>
          <p:cNvPr id="5" name="Picture 4" descr="A person pushing a large cellphone&#10;&#10;AI-generated content may be incorrect.">
            <a:extLst>
              <a:ext uri="{FF2B5EF4-FFF2-40B4-BE49-F238E27FC236}">
                <a16:creationId xmlns:a16="http://schemas.microsoft.com/office/drawing/2014/main" id="{CFAF1E56-5AB6-E2C1-638F-35F3666EE3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6600" y="1047750"/>
            <a:ext cx="4762500" cy="4762500"/>
          </a:xfrm>
          <a:prstGeom prst="rect">
            <a:avLst/>
          </a:prstGeom>
        </p:spPr>
      </p:pic>
    </p:spTree>
    <p:extLst>
      <p:ext uri="{BB962C8B-B14F-4D97-AF65-F5344CB8AC3E}">
        <p14:creationId xmlns:p14="http://schemas.microsoft.com/office/powerpoint/2010/main" val="4106943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F093EA-555F-E581-A297-CA40C036701F}"/>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8E4E6CAF-B25D-A064-394B-9409A4FD9E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EF8C32E-B72A-75E3-A16F-C09B200AF001}"/>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DF83F8-E591-9E16-8505-DD48AFA5AFAB}"/>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3" name="Picture 2">
            <a:extLst>
              <a:ext uri="{FF2B5EF4-FFF2-40B4-BE49-F238E27FC236}">
                <a16:creationId xmlns:a16="http://schemas.microsoft.com/office/drawing/2014/main" id="{14D5024A-10F9-C4B3-0FD0-F471C16C18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6" t="49457" r="79524" b="-413"/>
          <a:stretch/>
        </p:blipFill>
        <p:spPr bwMode="auto">
          <a:xfrm>
            <a:off x="64008" y="3758184"/>
            <a:ext cx="2432304" cy="279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797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933BE-BDED-EF6C-BA7A-8CE3277C64BB}"/>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19DAE897-EFFF-9047-23E4-DF21579F6B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5C6665A-1B57-CBDC-038A-5EE107860C25}"/>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C0169D-24B4-A8C0-846F-A31B4AE2A813}"/>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4" name="Picture 2">
            <a:extLst>
              <a:ext uri="{FF2B5EF4-FFF2-40B4-BE49-F238E27FC236}">
                <a16:creationId xmlns:a16="http://schemas.microsoft.com/office/drawing/2014/main" id="{85DE8AC3-EF69-504B-B578-789DF3E8A4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100" t="49457" r="59200" b="-413"/>
          <a:stretch/>
        </p:blipFill>
        <p:spPr bwMode="auto">
          <a:xfrm>
            <a:off x="2450592" y="3758184"/>
            <a:ext cx="2523744" cy="279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34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CDB9F-240F-8256-06FA-64083E7C67E4}"/>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20E7A593-A64C-AFB8-CD22-E66E7AC69A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746C0C5-E188-EBA7-CB84-DC495107DF6D}"/>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EF1AC0-7E9C-2903-2339-EA54871F1F90}"/>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3" name="Picture 2">
            <a:extLst>
              <a:ext uri="{FF2B5EF4-FFF2-40B4-BE49-F238E27FC236}">
                <a16:creationId xmlns:a16="http://schemas.microsoft.com/office/drawing/2014/main" id="{E913563C-2D0C-38E2-6544-BD5CBC429F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050" t="49457" r="40225" b="-413"/>
          <a:stretch/>
        </p:blipFill>
        <p:spPr bwMode="auto">
          <a:xfrm>
            <a:off x="4882896" y="3758184"/>
            <a:ext cx="2404872" cy="279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7410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920B5-7CD2-AE5F-DFC8-D5AE403455A0}"/>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C4C53173-B7DC-2455-652B-00FC4E5883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C36B5BF-D05E-ED9F-25F9-5A93CFDB6933}"/>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AAF2EE-8F8E-4C7B-7662-A7B1EB3A5C9D}"/>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4" name="Picture 2">
            <a:extLst>
              <a:ext uri="{FF2B5EF4-FFF2-40B4-BE49-F238E27FC236}">
                <a16:creationId xmlns:a16="http://schemas.microsoft.com/office/drawing/2014/main" id="{316A6D9A-095E-9306-6112-450BDFEEA4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475" t="49457" r="19676" b="-413"/>
          <a:stretch/>
        </p:blipFill>
        <p:spPr bwMode="auto">
          <a:xfrm>
            <a:off x="7251192" y="3758184"/>
            <a:ext cx="2542031" cy="279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9786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514E0-7CEE-91F8-F87A-894478FB797E}"/>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09724666-570A-107D-CD37-118A39BB4F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2415"/>
            <a:ext cx="12192000" cy="549116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52C0328-9952-42EC-44D2-2AC1F64F1CE1}"/>
              </a:ext>
            </a:extLst>
          </p:cNvPr>
          <p:cNvSpPr/>
          <p:nvPr/>
        </p:nvSpPr>
        <p:spPr>
          <a:xfrm>
            <a:off x="91440" y="1143000"/>
            <a:ext cx="12015216" cy="52760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51DFAE-2BB0-1B76-B50D-35FCAD5293E4}"/>
              </a:ext>
            </a:extLst>
          </p:cNvPr>
          <p:cNvSpPr>
            <a:spLocks noGrp="1"/>
          </p:cNvSpPr>
          <p:nvPr>
            <p:ph type="title"/>
          </p:nvPr>
        </p:nvSpPr>
        <p:spPr>
          <a:xfrm>
            <a:off x="870680" y="97282"/>
            <a:ext cx="10450639" cy="945133"/>
          </a:xfrm>
        </p:spPr>
        <p:txBody>
          <a:bodyPr>
            <a:noAutofit/>
          </a:bodyPr>
          <a:lstStyle/>
          <a:p>
            <a:r>
              <a:rPr lang="en-US" dirty="0"/>
              <a:t>The 10 Usability Heuristics of  Jakob Nielsen's</a:t>
            </a:r>
          </a:p>
        </p:txBody>
      </p:sp>
      <p:pic>
        <p:nvPicPr>
          <p:cNvPr id="3" name="Picture 2">
            <a:extLst>
              <a:ext uri="{FF2B5EF4-FFF2-40B4-BE49-F238E27FC236}">
                <a16:creationId xmlns:a16="http://schemas.microsoft.com/office/drawing/2014/main" id="{D44EE8DE-BEBB-0FD4-4349-2BB2DB10F3A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199" t="49457" r="2" b="-413"/>
          <a:stretch/>
        </p:blipFill>
        <p:spPr bwMode="auto">
          <a:xfrm>
            <a:off x="9656064" y="3758184"/>
            <a:ext cx="2535936" cy="279806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erson holding a pencil and writing on a board&#10;&#10;AI-generated content may be incorrect.">
            <a:extLst>
              <a:ext uri="{FF2B5EF4-FFF2-40B4-BE49-F238E27FC236}">
                <a16:creationId xmlns:a16="http://schemas.microsoft.com/office/drawing/2014/main" id="{2664F969-AF35-F8E0-B79E-2399C57003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17650" y="966215"/>
            <a:ext cx="4762500" cy="4762500"/>
          </a:xfrm>
          <a:prstGeom prst="rect">
            <a:avLst/>
          </a:prstGeom>
        </p:spPr>
      </p:pic>
    </p:spTree>
    <p:extLst>
      <p:ext uri="{BB962C8B-B14F-4D97-AF65-F5344CB8AC3E}">
        <p14:creationId xmlns:p14="http://schemas.microsoft.com/office/powerpoint/2010/main" val="429820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A9D6A-CDE6-519A-97D2-85F1EBDB287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150C787-83E1-389D-4556-674AECF024FB}"/>
              </a:ext>
            </a:extLst>
          </p:cNvPr>
          <p:cNvSpPr>
            <a:spLocks noGrp="1"/>
          </p:cNvSpPr>
          <p:nvPr>
            <p:ph type="title"/>
          </p:nvPr>
        </p:nvSpPr>
        <p:spPr>
          <a:xfrm>
            <a:off x="927100" y="2526505"/>
            <a:ext cx="5168900" cy="1325563"/>
          </a:xfrm>
        </p:spPr>
        <p:txBody>
          <a:bodyPr/>
          <a:lstStyle/>
          <a:p>
            <a:r>
              <a:rPr lang="en-US" dirty="0"/>
              <a:t>What is</a:t>
            </a:r>
            <a:r>
              <a:rPr lang="ar-EG" dirty="0"/>
              <a:t>				</a:t>
            </a:r>
            <a:r>
              <a:rPr lang="en-US" dirty="0"/>
              <a:t>?</a:t>
            </a:r>
            <a:br>
              <a:rPr lang="en-US" dirty="0"/>
            </a:br>
            <a:endParaRPr lang="en-US" dirty="0"/>
          </a:p>
        </p:txBody>
      </p:sp>
      <p:sp>
        <p:nvSpPr>
          <p:cNvPr id="6" name="Title 3">
            <a:extLst>
              <a:ext uri="{FF2B5EF4-FFF2-40B4-BE49-F238E27FC236}">
                <a16:creationId xmlns:a16="http://schemas.microsoft.com/office/drawing/2014/main" id="{A0E38338-C3D3-3689-C64D-765B3FB1FADA}"/>
              </a:ext>
            </a:extLst>
          </p:cNvPr>
          <p:cNvSpPr txBox="1">
            <a:spLocks/>
          </p:cNvSpPr>
          <p:nvPr/>
        </p:nvSpPr>
        <p:spPr>
          <a:xfrm>
            <a:off x="2705100" y="2232025"/>
            <a:ext cx="29845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highlight>
                  <a:srgbClr val="084C61"/>
                </a:highlight>
              </a:rPr>
              <a:t>UX research</a:t>
            </a:r>
          </a:p>
        </p:txBody>
      </p:sp>
      <p:pic>
        <p:nvPicPr>
          <p:cNvPr id="8" name="Picture 7" descr="A person holding a pencil and writing on a board&#10;&#10;AI-generated content may be incorrect.">
            <a:extLst>
              <a:ext uri="{FF2B5EF4-FFF2-40B4-BE49-F238E27FC236}">
                <a16:creationId xmlns:a16="http://schemas.microsoft.com/office/drawing/2014/main" id="{26F701D8-DA56-93ED-CE49-731CA5DDCF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2950" y="1047750"/>
            <a:ext cx="4762500" cy="4762500"/>
          </a:xfrm>
          <a:prstGeom prst="rect">
            <a:avLst/>
          </a:prstGeom>
        </p:spPr>
      </p:pic>
    </p:spTree>
    <p:extLst>
      <p:ext uri="{BB962C8B-B14F-4D97-AF65-F5344CB8AC3E}">
        <p14:creationId xmlns:p14="http://schemas.microsoft.com/office/powerpoint/2010/main" val="994408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8B1A8-5012-9C99-FB28-3A74784534D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ECA65B3-85EC-89B7-887D-8B11295EC010}"/>
              </a:ext>
            </a:extLst>
          </p:cNvPr>
          <p:cNvSpPr>
            <a:spLocks noGrp="1"/>
          </p:cNvSpPr>
          <p:nvPr>
            <p:ph type="title"/>
          </p:nvPr>
        </p:nvSpPr>
        <p:spPr>
          <a:xfrm>
            <a:off x="-4747985" y="-1116581"/>
            <a:ext cx="5168900" cy="1325563"/>
          </a:xfrm>
        </p:spPr>
        <p:txBody>
          <a:bodyPr/>
          <a:lstStyle/>
          <a:p>
            <a:r>
              <a:rPr lang="en-US" dirty="0"/>
              <a:t>What is</a:t>
            </a:r>
            <a:r>
              <a:rPr lang="ar-EG" dirty="0"/>
              <a:t>				</a:t>
            </a:r>
            <a:r>
              <a:rPr lang="en-US" dirty="0"/>
              <a:t>?</a:t>
            </a:r>
            <a:br>
              <a:rPr lang="en-US" dirty="0"/>
            </a:br>
            <a:endParaRPr lang="en-US" dirty="0"/>
          </a:p>
        </p:txBody>
      </p:sp>
      <p:sp>
        <p:nvSpPr>
          <p:cNvPr id="6" name="Title 3">
            <a:extLst>
              <a:ext uri="{FF2B5EF4-FFF2-40B4-BE49-F238E27FC236}">
                <a16:creationId xmlns:a16="http://schemas.microsoft.com/office/drawing/2014/main" id="{CFB5F99F-FAFF-E838-D16D-8BFC66436AAB}"/>
              </a:ext>
            </a:extLst>
          </p:cNvPr>
          <p:cNvSpPr txBox="1">
            <a:spLocks/>
          </p:cNvSpPr>
          <p:nvPr/>
        </p:nvSpPr>
        <p:spPr>
          <a:xfrm>
            <a:off x="4603750" y="513556"/>
            <a:ext cx="29845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highlight>
                  <a:srgbClr val="084C61"/>
                </a:highlight>
              </a:rPr>
              <a:t>UX research</a:t>
            </a:r>
          </a:p>
        </p:txBody>
      </p:sp>
      <p:pic>
        <p:nvPicPr>
          <p:cNvPr id="8" name="Picture 7" descr="A person holding a pencil and writing on a board&#10;&#10;AI-generated content may be incorrect.">
            <a:extLst>
              <a:ext uri="{FF2B5EF4-FFF2-40B4-BE49-F238E27FC236}">
                <a16:creationId xmlns:a16="http://schemas.microsoft.com/office/drawing/2014/main" id="{420AC060-7783-6760-271E-846521D4B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4756" y="1176338"/>
            <a:ext cx="4762500" cy="4762500"/>
          </a:xfrm>
          <a:prstGeom prst="rect">
            <a:avLst/>
          </a:prstGeom>
        </p:spPr>
      </p:pic>
      <p:sp>
        <p:nvSpPr>
          <p:cNvPr id="2" name="TextBox 1">
            <a:extLst>
              <a:ext uri="{FF2B5EF4-FFF2-40B4-BE49-F238E27FC236}">
                <a16:creationId xmlns:a16="http://schemas.microsoft.com/office/drawing/2014/main" id="{863227BD-99E5-989C-FF2D-DE5B9DD734BF}"/>
              </a:ext>
            </a:extLst>
          </p:cNvPr>
          <p:cNvSpPr txBox="1"/>
          <p:nvPr/>
        </p:nvSpPr>
        <p:spPr>
          <a:xfrm>
            <a:off x="761999" y="4293097"/>
            <a:ext cx="3031363" cy="769441"/>
          </a:xfrm>
          <a:prstGeom prst="rect">
            <a:avLst/>
          </a:prstGeom>
          <a:noFill/>
        </p:spPr>
        <p:txBody>
          <a:bodyPr wrap="square" anchor="ctr">
            <a:spAutoFit/>
          </a:bodyPr>
          <a:lstStyle/>
          <a:p>
            <a:pPr algn="ctr"/>
            <a:r>
              <a:rPr lang="en-US" sz="4400" dirty="0">
                <a:solidFill>
                  <a:prstClr val="white"/>
                </a:solidFill>
                <a:highlight>
                  <a:srgbClr val="084C61"/>
                </a:highlight>
                <a:latin typeface="Aptos Display" panose="02110004020202020204"/>
              </a:rPr>
              <a:t>Quantitative</a:t>
            </a:r>
            <a:endParaRPr lang="en-US" dirty="0"/>
          </a:p>
        </p:txBody>
      </p:sp>
      <p:sp>
        <p:nvSpPr>
          <p:cNvPr id="3" name="TextBox 2">
            <a:extLst>
              <a:ext uri="{FF2B5EF4-FFF2-40B4-BE49-F238E27FC236}">
                <a16:creationId xmlns:a16="http://schemas.microsoft.com/office/drawing/2014/main" id="{AAEC3D01-F606-4873-B8AF-705EEB717CA5}"/>
              </a:ext>
            </a:extLst>
          </p:cNvPr>
          <p:cNvSpPr txBox="1"/>
          <p:nvPr/>
        </p:nvSpPr>
        <p:spPr>
          <a:xfrm>
            <a:off x="8381238" y="4293097"/>
            <a:ext cx="3048762" cy="769441"/>
          </a:xfrm>
          <a:prstGeom prst="rect">
            <a:avLst/>
          </a:prstGeom>
          <a:noFill/>
        </p:spPr>
        <p:txBody>
          <a:bodyPr wrap="square" anchor="ctr">
            <a:spAutoFit/>
          </a:bodyPr>
          <a:lstStyle/>
          <a:p>
            <a:pPr algn="ctr"/>
            <a:r>
              <a:rPr lang="en-US" sz="4400" dirty="0">
                <a:solidFill>
                  <a:prstClr val="white"/>
                </a:solidFill>
                <a:highlight>
                  <a:srgbClr val="084C61"/>
                </a:highlight>
                <a:latin typeface="Aptos Display" panose="02110004020202020204"/>
              </a:rPr>
              <a:t>Qualitative</a:t>
            </a:r>
            <a:endParaRPr lang="en-US" dirty="0"/>
          </a:p>
        </p:txBody>
      </p:sp>
      <p:cxnSp>
        <p:nvCxnSpPr>
          <p:cNvPr id="7" name="Connector: Elbow 6">
            <a:extLst>
              <a:ext uri="{FF2B5EF4-FFF2-40B4-BE49-F238E27FC236}">
                <a16:creationId xmlns:a16="http://schemas.microsoft.com/office/drawing/2014/main" id="{B1A3097F-E67D-E88C-6CC9-E05F2118CB06}"/>
              </a:ext>
            </a:extLst>
          </p:cNvPr>
          <p:cNvCxnSpPr>
            <a:cxnSpLocks/>
            <a:stCxn id="6" idx="2"/>
            <a:endCxn id="2" idx="0"/>
          </p:cNvCxnSpPr>
          <p:nvPr/>
        </p:nvCxnSpPr>
        <p:spPr>
          <a:xfrm rot="5400000">
            <a:off x="2959852" y="1156949"/>
            <a:ext cx="2453978" cy="3818319"/>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Connector: Elbow 11">
            <a:extLst>
              <a:ext uri="{FF2B5EF4-FFF2-40B4-BE49-F238E27FC236}">
                <a16:creationId xmlns:a16="http://schemas.microsoft.com/office/drawing/2014/main" id="{ED2C7FCA-758F-E859-EDC9-19DEE22A3DE5}"/>
              </a:ext>
            </a:extLst>
          </p:cNvPr>
          <p:cNvCxnSpPr>
            <a:stCxn id="6" idx="2"/>
            <a:endCxn id="3" idx="0"/>
          </p:cNvCxnSpPr>
          <p:nvPr/>
        </p:nvCxnSpPr>
        <p:spPr>
          <a:xfrm rot="16200000" flipH="1">
            <a:off x="6773820" y="1161298"/>
            <a:ext cx="2453978" cy="3809619"/>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568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E4C76-0A23-1CCC-E357-D5752E5EF8F5}"/>
            </a:ext>
          </a:extLst>
        </p:cNvPr>
        <p:cNvGrpSpPr/>
        <p:nvPr/>
      </p:nvGrpSpPr>
      <p:grpSpPr>
        <a:xfrm>
          <a:off x="0" y="0"/>
          <a:ext cx="0" cy="0"/>
          <a:chOff x="0" y="0"/>
          <a:chExt cx="0" cy="0"/>
        </a:xfrm>
      </p:grpSpPr>
      <p:sp>
        <p:nvSpPr>
          <p:cNvPr id="6" name="Title 3">
            <a:extLst>
              <a:ext uri="{FF2B5EF4-FFF2-40B4-BE49-F238E27FC236}">
                <a16:creationId xmlns:a16="http://schemas.microsoft.com/office/drawing/2014/main" id="{01DC6909-1205-CC92-AC01-185FA29CD58B}"/>
              </a:ext>
            </a:extLst>
          </p:cNvPr>
          <p:cNvSpPr txBox="1">
            <a:spLocks/>
          </p:cNvSpPr>
          <p:nvPr/>
        </p:nvSpPr>
        <p:spPr>
          <a:xfrm>
            <a:off x="4603750" y="-1213644"/>
            <a:ext cx="29845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highlight>
                  <a:srgbClr val="084C61"/>
                </a:highlight>
              </a:rPr>
              <a:t>UX research</a:t>
            </a:r>
          </a:p>
        </p:txBody>
      </p:sp>
      <p:pic>
        <p:nvPicPr>
          <p:cNvPr id="8" name="Picture 7" descr="A person holding a pencil and writing on a board&#10;&#10;AI-generated content may be incorrect.">
            <a:extLst>
              <a:ext uri="{FF2B5EF4-FFF2-40B4-BE49-F238E27FC236}">
                <a16:creationId xmlns:a16="http://schemas.microsoft.com/office/drawing/2014/main" id="{F097614E-5890-12EC-2CA5-3AAB6034E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34756" y="1176338"/>
            <a:ext cx="4762500" cy="4762500"/>
          </a:xfrm>
          <a:prstGeom prst="rect">
            <a:avLst/>
          </a:prstGeom>
        </p:spPr>
      </p:pic>
      <p:sp>
        <p:nvSpPr>
          <p:cNvPr id="2" name="TextBox 1">
            <a:extLst>
              <a:ext uri="{FF2B5EF4-FFF2-40B4-BE49-F238E27FC236}">
                <a16:creationId xmlns:a16="http://schemas.microsoft.com/office/drawing/2014/main" id="{C2960DF8-6624-C32C-6498-B2EC0B120EBE}"/>
              </a:ext>
            </a:extLst>
          </p:cNvPr>
          <p:cNvSpPr txBox="1"/>
          <p:nvPr/>
        </p:nvSpPr>
        <p:spPr>
          <a:xfrm>
            <a:off x="761999" y="860922"/>
            <a:ext cx="3048759" cy="769441"/>
          </a:xfrm>
          <a:prstGeom prst="rect">
            <a:avLst/>
          </a:prstGeom>
          <a:noFill/>
        </p:spPr>
        <p:txBody>
          <a:bodyPr wrap="square" anchor="ctr">
            <a:spAutoFit/>
          </a:bodyPr>
          <a:lstStyle/>
          <a:p>
            <a:pPr algn="ctr"/>
            <a:r>
              <a:rPr lang="en-US" sz="4400" dirty="0">
                <a:solidFill>
                  <a:prstClr val="white"/>
                </a:solidFill>
                <a:highlight>
                  <a:srgbClr val="084C61"/>
                </a:highlight>
                <a:latin typeface="Aptos Display" panose="02110004020202020204"/>
              </a:rPr>
              <a:t>Quantitative</a:t>
            </a:r>
            <a:endParaRPr lang="en-US" dirty="0"/>
          </a:p>
        </p:txBody>
      </p:sp>
      <p:sp>
        <p:nvSpPr>
          <p:cNvPr id="3" name="TextBox 2">
            <a:extLst>
              <a:ext uri="{FF2B5EF4-FFF2-40B4-BE49-F238E27FC236}">
                <a16:creationId xmlns:a16="http://schemas.microsoft.com/office/drawing/2014/main" id="{FBD1E85A-4A54-F5AC-DDD1-1E7E8027BDCD}"/>
              </a:ext>
            </a:extLst>
          </p:cNvPr>
          <p:cNvSpPr txBox="1"/>
          <p:nvPr/>
        </p:nvSpPr>
        <p:spPr>
          <a:xfrm>
            <a:off x="8381238" y="860922"/>
            <a:ext cx="3048762" cy="769441"/>
          </a:xfrm>
          <a:prstGeom prst="rect">
            <a:avLst/>
          </a:prstGeom>
          <a:noFill/>
        </p:spPr>
        <p:txBody>
          <a:bodyPr wrap="square" anchor="ctr">
            <a:spAutoFit/>
          </a:bodyPr>
          <a:lstStyle/>
          <a:p>
            <a:pPr algn="ctr"/>
            <a:r>
              <a:rPr lang="en-US" sz="4400" dirty="0">
                <a:solidFill>
                  <a:prstClr val="white"/>
                </a:solidFill>
                <a:highlight>
                  <a:srgbClr val="084C61"/>
                </a:highlight>
                <a:latin typeface="Aptos Display" panose="02110004020202020204"/>
              </a:rPr>
              <a:t>Qualitative</a:t>
            </a:r>
            <a:endParaRPr lang="en-US" dirty="0"/>
          </a:p>
        </p:txBody>
      </p:sp>
      <p:cxnSp>
        <p:nvCxnSpPr>
          <p:cNvPr id="7" name="Connector: Elbow 6">
            <a:extLst>
              <a:ext uri="{FF2B5EF4-FFF2-40B4-BE49-F238E27FC236}">
                <a16:creationId xmlns:a16="http://schemas.microsoft.com/office/drawing/2014/main" id="{767EA5CA-4254-EBBF-1945-578E11114074}"/>
              </a:ext>
            </a:extLst>
          </p:cNvPr>
          <p:cNvCxnSpPr>
            <a:cxnSpLocks/>
            <a:endCxn id="2" idx="0"/>
          </p:cNvCxnSpPr>
          <p:nvPr/>
        </p:nvCxnSpPr>
        <p:spPr>
          <a:xfrm rot="10800000" flipV="1">
            <a:off x="2286380" y="486420"/>
            <a:ext cx="3809627" cy="37450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Connector: Elbow 11">
            <a:extLst>
              <a:ext uri="{FF2B5EF4-FFF2-40B4-BE49-F238E27FC236}">
                <a16:creationId xmlns:a16="http://schemas.microsoft.com/office/drawing/2014/main" id="{013D0591-6B17-DBA6-195E-E3D26F1A22BD}"/>
              </a:ext>
            </a:extLst>
          </p:cNvPr>
          <p:cNvCxnSpPr>
            <a:cxnSpLocks/>
            <a:endCxn id="3" idx="0"/>
          </p:cNvCxnSpPr>
          <p:nvPr/>
        </p:nvCxnSpPr>
        <p:spPr>
          <a:xfrm>
            <a:off x="6096000" y="486420"/>
            <a:ext cx="3809619" cy="37450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2FF5DBBB-3350-24EC-61F9-A8ADEF5B8DBE}"/>
              </a:ext>
            </a:extLst>
          </p:cNvPr>
          <p:cNvSpPr txBox="1"/>
          <p:nvPr/>
        </p:nvSpPr>
        <p:spPr>
          <a:xfrm>
            <a:off x="420915" y="2171701"/>
            <a:ext cx="5608161" cy="3539430"/>
          </a:xfrm>
          <a:prstGeom prst="rect">
            <a:avLst/>
          </a:prstGeom>
          <a:noFill/>
        </p:spPr>
        <p:txBody>
          <a:bodyPr wrap="square">
            <a:spAutoFit/>
          </a:bodyPr>
          <a:lstStyle/>
          <a:p>
            <a:pPr algn="just" rtl="0">
              <a:spcBef>
                <a:spcPts val="480"/>
              </a:spcBef>
            </a:pPr>
            <a:r>
              <a:rPr lang="en-US" sz="3200" dirty="0">
                <a:latin typeface="+mj-lt"/>
                <a:ea typeface="+mj-ea"/>
                <a:cs typeface="+mj-cs"/>
              </a:rPr>
              <a:t>A quantitative study is a method to collect data from a large number of users through surveys or other tools, and the results are usually </a:t>
            </a:r>
            <a:r>
              <a:rPr lang="en-US" sz="3200" dirty="0">
                <a:solidFill>
                  <a:schemeClr val="bg1"/>
                </a:solidFill>
                <a:highlight>
                  <a:srgbClr val="084C61"/>
                </a:highlight>
                <a:latin typeface="+mj-lt"/>
                <a:ea typeface="+mj-ea"/>
                <a:cs typeface="+mj-cs"/>
              </a:rPr>
              <a:t>numerical</a:t>
            </a:r>
            <a:r>
              <a:rPr lang="en-US" sz="3200" dirty="0">
                <a:latin typeface="+mj-lt"/>
                <a:ea typeface="+mj-ea"/>
                <a:cs typeface="+mj-cs"/>
              </a:rPr>
              <a:t>. We use it to quantify a problem and understand how prevalent it is</a:t>
            </a:r>
          </a:p>
        </p:txBody>
      </p:sp>
      <p:sp>
        <p:nvSpPr>
          <p:cNvPr id="16" name="TextBox 15">
            <a:extLst>
              <a:ext uri="{FF2B5EF4-FFF2-40B4-BE49-F238E27FC236}">
                <a16:creationId xmlns:a16="http://schemas.microsoft.com/office/drawing/2014/main" id="{87FACFE4-BD36-CADC-B6C8-749883EB02E3}"/>
              </a:ext>
            </a:extLst>
          </p:cNvPr>
          <p:cNvSpPr txBox="1"/>
          <p:nvPr/>
        </p:nvSpPr>
        <p:spPr>
          <a:xfrm>
            <a:off x="6338911" y="2171701"/>
            <a:ext cx="5432174" cy="2554545"/>
          </a:xfrm>
          <a:prstGeom prst="rect">
            <a:avLst/>
          </a:prstGeom>
          <a:noFill/>
        </p:spPr>
        <p:txBody>
          <a:bodyPr wrap="square">
            <a:spAutoFit/>
          </a:bodyPr>
          <a:lstStyle/>
          <a:p>
            <a:pPr algn="just" rtl="0">
              <a:spcBef>
                <a:spcPts val="480"/>
              </a:spcBef>
            </a:pPr>
            <a:r>
              <a:rPr lang="en-US" sz="3200" dirty="0">
                <a:latin typeface="+mj-lt"/>
                <a:ea typeface="+mj-ea"/>
                <a:cs typeface="+mj-cs"/>
              </a:rPr>
              <a:t>A Qualitative study is to understand people’s beliefs, experiences, attitudes, behavior, and interactions. It generates </a:t>
            </a:r>
            <a:r>
              <a:rPr lang="en-US" sz="3200" dirty="0">
                <a:solidFill>
                  <a:schemeClr val="bg1"/>
                </a:solidFill>
                <a:highlight>
                  <a:srgbClr val="084C61"/>
                </a:highlight>
                <a:latin typeface="+mj-lt"/>
                <a:ea typeface="+mj-ea"/>
                <a:cs typeface="+mj-cs"/>
              </a:rPr>
              <a:t>non-numerical data</a:t>
            </a:r>
            <a:r>
              <a:rPr lang="en-US" sz="3200" dirty="0">
                <a:latin typeface="+mj-lt"/>
                <a:ea typeface="+mj-ea"/>
                <a:cs typeface="+mj-cs"/>
              </a:rPr>
              <a:t>.</a:t>
            </a:r>
          </a:p>
        </p:txBody>
      </p:sp>
      <p:cxnSp>
        <p:nvCxnSpPr>
          <p:cNvPr id="19" name="Straight Connector 18">
            <a:extLst>
              <a:ext uri="{FF2B5EF4-FFF2-40B4-BE49-F238E27FC236}">
                <a16:creationId xmlns:a16="http://schemas.microsoft.com/office/drawing/2014/main" id="{CF7414B8-BE60-B94F-5EE0-56F14746592E}"/>
              </a:ext>
            </a:extLst>
          </p:cNvPr>
          <p:cNvCxnSpPr/>
          <p:nvPr/>
        </p:nvCxnSpPr>
        <p:spPr>
          <a:xfrm>
            <a:off x="6096000" y="1833763"/>
            <a:ext cx="0" cy="3877368"/>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2241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DBC44-7361-EF59-C3FF-59F3EB2CC6B2}"/>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9B84D63-4F83-3614-DD31-8DD6B92EB067}"/>
              </a:ext>
            </a:extLst>
          </p:cNvPr>
          <p:cNvSpPr>
            <a:spLocks noGrp="1"/>
          </p:cNvSpPr>
          <p:nvPr>
            <p:ph type="title"/>
          </p:nvPr>
        </p:nvSpPr>
        <p:spPr>
          <a:xfrm>
            <a:off x="1285875" y="2555254"/>
            <a:ext cx="2019300" cy="767557"/>
          </a:xfrm>
        </p:spPr>
        <p:txBody>
          <a:bodyPr anchor="ctr">
            <a:normAutofit/>
          </a:bodyPr>
          <a:lstStyle/>
          <a:p>
            <a:pPr algn="just" rtl="0">
              <a:spcBef>
                <a:spcPts val="360"/>
              </a:spcBef>
            </a:pPr>
            <a:r>
              <a:rPr lang="en-US" sz="3200" dirty="0">
                <a:solidFill>
                  <a:schemeClr val="bg1"/>
                </a:solidFill>
                <a:highlight>
                  <a:srgbClr val="084C61"/>
                </a:highlight>
              </a:rPr>
              <a:t>A/B Testing</a:t>
            </a:r>
          </a:p>
        </p:txBody>
      </p:sp>
      <p:pic>
        <p:nvPicPr>
          <p:cNvPr id="14" name="Picture 13" descr="A white circle with a white background&#10;&#10;AI-generated content may be incorrect.">
            <a:extLst>
              <a:ext uri="{FF2B5EF4-FFF2-40B4-BE49-F238E27FC236}">
                <a16:creationId xmlns:a16="http://schemas.microsoft.com/office/drawing/2014/main" id="{B4F6EFE6-D7EE-5138-C07B-27B715C0C1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1300" y="1047750"/>
            <a:ext cx="4762500" cy="4762500"/>
          </a:xfrm>
          <a:prstGeom prst="rect">
            <a:avLst/>
          </a:prstGeom>
        </p:spPr>
      </p:pic>
      <p:sp>
        <p:nvSpPr>
          <p:cNvPr id="16" name="TextBox 15">
            <a:extLst>
              <a:ext uri="{FF2B5EF4-FFF2-40B4-BE49-F238E27FC236}">
                <a16:creationId xmlns:a16="http://schemas.microsoft.com/office/drawing/2014/main" id="{83F2DFE6-DA30-B91A-5BB5-9855F0D1DFCA}"/>
              </a:ext>
            </a:extLst>
          </p:cNvPr>
          <p:cNvSpPr txBox="1"/>
          <p:nvPr/>
        </p:nvSpPr>
        <p:spPr>
          <a:xfrm>
            <a:off x="1285875" y="1540812"/>
            <a:ext cx="1493679" cy="584775"/>
          </a:xfrm>
          <a:prstGeom prst="rect">
            <a:avLst/>
          </a:prstGeom>
          <a:noFill/>
        </p:spPr>
        <p:txBody>
          <a:bodyPr wrap="none" rtlCol="0" anchor="ctr">
            <a:spAutoFit/>
          </a:bodyPr>
          <a:lstStyle/>
          <a:p>
            <a:pPr algn="just"/>
            <a:r>
              <a:rPr lang="en-US" sz="3200" dirty="0">
                <a:solidFill>
                  <a:schemeClr val="bg1"/>
                </a:solidFill>
                <a:highlight>
                  <a:srgbClr val="084C61"/>
                </a:highlight>
                <a:latin typeface="+mj-lt"/>
                <a:ea typeface="+mj-ea"/>
                <a:cs typeface="+mj-cs"/>
              </a:rPr>
              <a:t>Surveys</a:t>
            </a:r>
          </a:p>
        </p:txBody>
      </p:sp>
      <p:sp>
        <p:nvSpPr>
          <p:cNvPr id="18" name="TextBox 17">
            <a:extLst>
              <a:ext uri="{FF2B5EF4-FFF2-40B4-BE49-F238E27FC236}">
                <a16:creationId xmlns:a16="http://schemas.microsoft.com/office/drawing/2014/main" id="{07F8A5BA-B4B1-9990-6ED9-9982A378B385}"/>
              </a:ext>
            </a:extLst>
          </p:cNvPr>
          <p:cNvSpPr txBox="1"/>
          <p:nvPr/>
        </p:nvSpPr>
        <p:spPr>
          <a:xfrm>
            <a:off x="1285875" y="3752478"/>
            <a:ext cx="2209800" cy="584775"/>
          </a:xfrm>
          <a:prstGeom prst="rect">
            <a:avLst/>
          </a:prstGeom>
          <a:noFill/>
        </p:spPr>
        <p:txBody>
          <a:bodyPr wrap="square" anchor="ctr">
            <a:spAutoFit/>
          </a:bodyPr>
          <a:lstStyle/>
          <a:p>
            <a:pPr algn="just"/>
            <a:r>
              <a:rPr lang="en-US" sz="3200" dirty="0">
                <a:solidFill>
                  <a:schemeClr val="bg1"/>
                </a:solidFill>
                <a:highlight>
                  <a:srgbClr val="084C61"/>
                </a:highlight>
                <a:latin typeface="+mj-lt"/>
                <a:ea typeface="+mj-ea"/>
                <a:cs typeface="+mj-cs"/>
              </a:rPr>
              <a:t>Card Sorting</a:t>
            </a:r>
          </a:p>
        </p:txBody>
      </p:sp>
      <p:sp>
        <p:nvSpPr>
          <p:cNvPr id="22" name="TextBox 21">
            <a:extLst>
              <a:ext uri="{FF2B5EF4-FFF2-40B4-BE49-F238E27FC236}">
                <a16:creationId xmlns:a16="http://schemas.microsoft.com/office/drawing/2014/main" id="{A4F73F90-27DB-04F2-A261-542FE6097596}"/>
              </a:ext>
            </a:extLst>
          </p:cNvPr>
          <p:cNvSpPr txBox="1"/>
          <p:nvPr/>
        </p:nvSpPr>
        <p:spPr>
          <a:xfrm>
            <a:off x="409575" y="250260"/>
            <a:ext cx="11372850" cy="649922"/>
          </a:xfrm>
          <a:prstGeom prst="rect">
            <a:avLst/>
          </a:prstGeom>
          <a:noFill/>
        </p:spPr>
        <p:txBody>
          <a:bodyPr wrap="square">
            <a:spAutoFit/>
          </a:bodyPr>
          <a:lstStyle/>
          <a:p>
            <a:pPr>
              <a:lnSpc>
                <a:spcPct val="90000"/>
              </a:lnSpc>
              <a:spcBef>
                <a:spcPct val="0"/>
              </a:spcBef>
            </a:pPr>
            <a:r>
              <a:rPr lang="en-US" sz="4000" dirty="0">
                <a:latin typeface="+mj-lt"/>
                <a:ea typeface="+mj-ea"/>
                <a:cs typeface="+mj-cs"/>
              </a:rPr>
              <a:t>Common methods to conduct quantitative research</a:t>
            </a:r>
          </a:p>
        </p:txBody>
      </p:sp>
      <p:pic>
        <p:nvPicPr>
          <p:cNvPr id="24" name="Picture 23" descr="A person and person sitting at a desk talking&#10;&#10;AI-generated content may be incorrect.">
            <a:extLst>
              <a:ext uri="{FF2B5EF4-FFF2-40B4-BE49-F238E27FC236}">
                <a16:creationId xmlns:a16="http://schemas.microsoft.com/office/drawing/2014/main" id="{E624F2B6-108D-2D6A-A135-31DB0D9E9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18702" y="1047750"/>
            <a:ext cx="4762500" cy="4762500"/>
          </a:xfrm>
          <a:prstGeom prst="rect">
            <a:avLst/>
          </a:prstGeom>
        </p:spPr>
      </p:pic>
    </p:spTree>
    <p:extLst>
      <p:ext uri="{BB962C8B-B14F-4D97-AF65-F5344CB8AC3E}">
        <p14:creationId xmlns:p14="http://schemas.microsoft.com/office/powerpoint/2010/main" val="1836270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6" grpId="0"/>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6A55F-B8EC-25B3-B7F3-0CA125874D79}"/>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0A6BE37E-9A33-C16B-3100-61D755D838EF}"/>
              </a:ext>
            </a:extLst>
          </p:cNvPr>
          <p:cNvSpPr>
            <a:spLocks noGrp="1"/>
          </p:cNvSpPr>
          <p:nvPr>
            <p:ph type="title"/>
          </p:nvPr>
        </p:nvSpPr>
        <p:spPr>
          <a:xfrm>
            <a:off x="1285874" y="2555254"/>
            <a:ext cx="3057525" cy="767557"/>
          </a:xfrm>
        </p:spPr>
        <p:txBody>
          <a:bodyPr anchor="ctr">
            <a:normAutofit/>
          </a:bodyPr>
          <a:lstStyle/>
          <a:p>
            <a:pPr algn="just">
              <a:spcBef>
                <a:spcPts val="360"/>
              </a:spcBef>
            </a:pPr>
            <a:r>
              <a:rPr lang="en-US" sz="3200" dirty="0">
                <a:solidFill>
                  <a:schemeClr val="bg1"/>
                </a:solidFill>
                <a:highlight>
                  <a:srgbClr val="084C61"/>
                </a:highlight>
              </a:rPr>
              <a:t>Focus Groups</a:t>
            </a:r>
          </a:p>
        </p:txBody>
      </p:sp>
      <p:pic>
        <p:nvPicPr>
          <p:cNvPr id="14" name="Picture 13" descr="A white circle with a white background&#10;&#10;AI-generated content may be incorrect.">
            <a:extLst>
              <a:ext uri="{FF2B5EF4-FFF2-40B4-BE49-F238E27FC236}">
                <a16:creationId xmlns:a16="http://schemas.microsoft.com/office/drawing/2014/main" id="{87EA48FF-1DFB-4B0D-C611-DB41E0ECB5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25650" y="1047750"/>
            <a:ext cx="4762500" cy="4762500"/>
          </a:xfrm>
          <a:prstGeom prst="rect">
            <a:avLst/>
          </a:prstGeom>
        </p:spPr>
      </p:pic>
      <p:sp>
        <p:nvSpPr>
          <p:cNvPr id="16" name="TextBox 15">
            <a:extLst>
              <a:ext uri="{FF2B5EF4-FFF2-40B4-BE49-F238E27FC236}">
                <a16:creationId xmlns:a16="http://schemas.microsoft.com/office/drawing/2014/main" id="{6FA65DD0-6A5E-50C4-1760-930E170C0669}"/>
              </a:ext>
            </a:extLst>
          </p:cNvPr>
          <p:cNvSpPr txBox="1"/>
          <p:nvPr/>
        </p:nvSpPr>
        <p:spPr>
          <a:xfrm>
            <a:off x="1285875" y="1540812"/>
            <a:ext cx="3423886" cy="584775"/>
          </a:xfrm>
          <a:prstGeom prst="rect">
            <a:avLst/>
          </a:prstGeom>
          <a:noFill/>
        </p:spPr>
        <p:txBody>
          <a:bodyPr wrap="none" rtlCol="0" anchor="ctr">
            <a:spAutoFit/>
          </a:bodyPr>
          <a:lstStyle/>
          <a:p>
            <a:pPr algn="just"/>
            <a:r>
              <a:rPr lang="en-US" sz="3200" dirty="0">
                <a:solidFill>
                  <a:schemeClr val="bg1"/>
                </a:solidFill>
                <a:highlight>
                  <a:srgbClr val="084C61"/>
                </a:highlight>
                <a:latin typeface="+mj-lt"/>
                <a:ea typeface="+mj-ea"/>
                <a:cs typeface="+mj-cs"/>
              </a:rPr>
              <a:t>Personal Interviews</a:t>
            </a:r>
          </a:p>
        </p:txBody>
      </p:sp>
      <p:sp>
        <p:nvSpPr>
          <p:cNvPr id="18" name="TextBox 17">
            <a:extLst>
              <a:ext uri="{FF2B5EF4-FFF2-40B4-BE49-F238E27FC236}">
                <a16:creationId xmlns:a16="http://schemas.microsoft.com/office/drawing/2014/main" id="{971F17FE-3545-A640-A440-1EDB49535383}"/>
              </a:ext>
            </a:extLst>
          </p:cNvPr>
          <p:cNvSpPr txBox="1"/>
          <p:nvPr/>
        </p:nvSpPr>
        <p:spPr>
          <a:xfrm>
            <a:off x="1286492" y="3752478"/>
            <a:ext cx="2740025" cy="584775"/>
          </a:xfrm>
          <a:prstGeom prst="rect">
            <a:avLst/>
          </a:prstGeom>
          <a:noFill/>
        </p:spPr>
        <p:txBody>
          <a:bodyPr wrap="square" anchor="ctr">
            <a:spAutoFit/>
          </a:bodyPr>
          <a:lstStyle/>
          <a:p>
            <a:pPr algn="just"/>
            <a:r>
              <a:rPr lang="en-US" sz="3200" dirty="0">
                <a:solidFill>
                  <a:schemeClr val="bg1"/>
                </a:solidFill>
                <a:highlight>
                  <a:srgbClr val="084C61"/>
                </a:highlight>
                <a:latin typeface="+mj-lt"/>
                <a:ea typeface="+mj-ea"/>
                <a:cs typeface="+mj-cs"/>
              </a:rPr>
              <a:t>Observations</a:t>
            </a:r>
          </a:p>
        </p:txBody>
      </p:sp>
      <p:sp>
        <p:nvSpPr>
          <p:cNvPr id="22" name="TextBox 21">
            <a:extLst>
              <a:ext uri="{FF2B5EF4-FFF2-40B4-BE49-F238E27FC236}">
                <a16:creationId xmlns:a16="http://schemas.microsoft.com/office/drawing/2014/main" id="{F5A84970-DBFB-1348-6839-281276E6B36B}"/>
              </a:ext>
            </a:extLst>
          </p:cNvPr>
          <p:cNvSpPr txBox="1"/>
          <p:nvPr/>
        </p:nvSpPr>
        <p:spPr>
          <a:xfrm>
            <a:off x="409575" y="250260"/>
            <a:ext cx="11372850" cy="649922"/>
          </a:xfrm>
          <a:prstGeom prst="rect">
            <a:avLst/>
          </a:prstGeom>
          <a:noFill/>
        </p:spPr>
        <p:txBody>
          <a:bodyPr wrap="square">
            <a:spAutoFit/>
          </a:bodyPr>
          <a:lstStyle/>
          <a:p>
            <a:pPr>
              <a:lnSpc>
                <a:spcPct val="90000"/>
              </a:lnSpc>
              <a:spcBef>
                <a:spcPct val="0"/>
              </a:spcBef>
            </a:pPr>
            <a:r>
              <a:rPr lang="en-US" sz="4000" dirty="0">
                <a:latin typeface="+mj-lt"/>
                <a:ea typeface="+mj-ea"/>
                <a:cs typeface="+mj-cs"/>
              </a:rPr>
              <a:t>Common methods to conduct qualitative  research</a:t>
            </a:r>
          </a:p>
        </p:txBody>
      </p:sp>
      <p:pic>
        <p:nvPicPr>
          <p:cNvPr id="3" name="Picture 2" descr="A person and person sitting at a desk talking&#10;&#10;AI-generated content may be incorrect.">
            <a:extLst>
              <a:ext uri="{FF2B5EF4-FFF2-40B4-BE49-F238E27FC236}">
                <a16:creationId xmlns:a16="http://schemas.microsoft.com/office/drawing/2014/main" id="{A62B59AB-0B69-0C6A-83D9-411E093DB8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9412" y="1028700"/>
            <a:ext cx="4762500" cy="4762500"/>
          </a:xfrm>
          <a:prstGeom prst="rect">
            <a:avLst/>
          </a:prstGeom>
        </p:spPr>
      </p:pic>
    </p:spTree>
    <p:extLst>
      <p:ext uri="{BB962C8B-B14F-4D97-AF65-F5344CB8AC3E}">
        <p14:creationId xmlns:p14="http://schemas.microsoft.com/office/powerpoint/2010/main" val="502404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6"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00630-8B51-0991-8A22-E44505C878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C021CB-02D9-5500-6D30-0F1D4CEA24AE}"/>
              </a:ext>
            </a:extLst>
          </p:cNvPr>
          <p:cNvSpPr>
            <a:spLocks noGrp="1"/>
          </p:cNvSpPr>
          <p:nvPr>
            <p:ph type="title"/>
          </p:nvPr>
        </p:nvSpPr>
        <p:spPr>
          <a:xfrm>
            <a:off x="838200" y="2766218"/>
            <a:ext cx="6248400" cy="1325563"/>
          </a:xfrm>
        </p:spPr>
        <p:txBody>
          <a:bodyPr>
            <a:normAutofit/>
          </a:bodyPr>
          <a:lstStyle/>
          <a:p>
            <a:r>
              <a:rPr lang="en-US" sz="6000" dirty="0"/>
              <a:t>Is good </a:t>
            </a:r>
            <a:r>
              <a:rPr lang="en-US" sz="6000" dirty="0">
                <a:solidFill>
                  <a:schemeClr val="bg1"/>
                </a:solidFill>
                <a:highlight>
                  <a:srgbClr val="084C61"/>
                </a:highlight>
              </a:rPr>
              <a:t>UI</a:t>
            </a:r>
            <a:r>
              <a:rPr lang="en-US" sz="6000" dirty="0"/>
              <a:t> enough?</a:t>
            </a:r>
          </a:p>
        </p:txBody>
      </p:sp>
      <p:sp>
        <p:nvSpPr>
          <p:cNvPr id="5" name="TextBox 4">
            <a:extLst>
              <a:ext uri="{FF2B5EF4-FFF2-40B4-BE49-F238E27FC236}">
                <a16:creationId xmlns:a16="http://schemas.microsoft.com/office/drawing/2014/main" id="{6C9A9D8D-F3CE-6DEE-2289-3C5990679BBB}"/>
              </a:ext>
            </a:extLst>
          </p:cNvPr>
          <p:cNvSpPr txBox="1"/>
          <p:nvPr/>
        </p:nvSpPr>
        <p:spPr>
          <a:xfrm>
            <a:off x="12740268" y="3244333"/>
            <a:ext cx="583814" cy="369332"/>
          </a:xfrm>
          <a:prstGeom prst="rect">
            <a:avLst/>
          </a:prstGeom>
          <a:noFill/>
        </p:spPr>
        <p:txBody>
          <a:bodyPr wrap="none" rtlCol="0">
            <a:spAutoFit/>
          </a:bodyPr>
          <a:lstStyle/>
          <a:p>
            <a:r>
              <a:rPr lang="en-US" dirty="0"/>
              <a:t>NO!</a:t>
            </a:r>
          </a:p>
        </p:txBody>
      </p:sp>
      <p:pic>
        <p:nvPicPr>
          <p:cNvPr id="8" name="Picture 7" descr="A person standing in front of a plant&#10;&#10;AI-generated content may be incorrect.">
            <a:extLst>
              <a:ext uri="{FF2B5EF4-FFF2-40B4-BE49-F238E27FC236}">
                <a16:creationId xmlns:a16="http://schemas.microsoft.com/office/drawing/2014/main" id="{A4AD31F8-B318-2E20-E2D4-E7B5296B2B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5704" y="1047749"/>
            <a:ext cx="4578096" cy="4762500"/>
          </a:xfrm>
          <a:prstGeom prst="rect">
            <a:avLst/>
          </a:prstGeom>
        </p:spPr>
      </p:pic>
      <p:sp>
        <p:nvSpPr>
          <p:cNvPr id="9" name="Title 1">
            <a:extLst>
              <a:ext uri="{FF2B5EF4-FFF2-40B4-BE49-F238E27FC236}">
                <a16:creationId xmlns:a16="http://schemas.microsoft.com/office/drawing/2014/main" id="{DDC20E6A-B45E-EDBF-AD83-9F78E1A74970}"/>
              </a:ext>
            </a:extLst>
          </p:cNvPr>
          <p:cNvSpPr txBox="1">
            <a:spLocks/>
          </p:cNvSpPr>
          <p:nvPr/>
        </p:nvSpPr>
        <p:spPr>
          <a:xfrm>
            <a:off x="1333500" y="-36425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a:t>Why </a:t>
            </a:r>
            <a:r>
              <a:rPr lang="en-US" sz="6000">
                <a:solidFill>
                  <a:schemeClr val="bg1"/>
                </a:solidFill>
                <a:highlight>
                  <a:srgbClr val="084C61"/>
                </a:highlight>
              </a:rPr>
              <a:t>UX</a:t>
            </a:r>
            <a:r>
              <a:rPr lang="en-US" sz="6000"/>
              <a:t>?</a:t>
            </a:r>
            <a:endParaRPr lang="en-US" sz="6000" dirty="0"/>
          </a:p>
        </p:txBody>
      </p:sp>
      <p:pic>
        <p:nvPicPr>
          <p:cNvPr id="10" name="Picture 9" descr="A person pushing a large cellphone&#10;&#10;AI-generated content may be incorrect.">
            <a:extLst>
              <a:ext uri="{FF2B5EF4-FFF2-40B4-BE49-F238E27FC236}">
                <a16:creationId xmlns:a16="http://schemas.microsoft.com/office/drawing/2014/main" id="{1CB4D030-360E-FC0F-2D1A-A6AD505266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6600" y="-5236766"/>
            <a:ext cx="4762500" cy="4762500"/>
          </a:xfrm>
          <a:prstGeom prst="rect">
            <a:avLst/>
          </a:prstGeom>
        </p:spPr>
      </p:pic>
    </p:spTree>
    <p:extLst>
      <p:ext uri="{BB962C8B-B14F-4D97-AF65-F5344CB8AC3E}">
        <p14:creationId xmlns:p14="http://schemas.microsoft.com/office/powerpoint/2010/main" val="1333158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F34E9-A1DB-27A1-3467-0E0C1728859E}"/>
              </a:ext>
            </a:extLst>
          </p:cNvPr>
          <p:cNvSpPr>
            <a:spLocks noGrp="1"/>
          </p:cNvSpPr>
          <p:nvPr>
            <p:ph type="title"/>
          </p:nvPr>
        </p:nvSpPr>
        <p:spPr>
          <a:xfrm>
            <a:off x="4274820" y="2766218"/>
            <a:ext cx="3642360" cy="1325563"/>
          </a:xfrm>
        </p:spPr>
        <p:txBody>
          <a:bodyPr>
            <a:normAutofit/>
          </a:bodyPr>
          <a:lstStyle/>
          <a:p>
            <a:r>
              <a:rPr lang="en-US" sz="6000" dirty="0"/>
              <a:t>Let's Play !</a:t>
            </a:r>
          </a:p>
        </p:txBody>
      </p:sp>
    </p:spTree>
    <p:extLst>
      <p:ext uri="{BB962C8B-B14F-4D97-AF65-F5344CB8AC3E}">
        <p14:creationId xmlns:p14="http://schemas.microsoft.com/office/powerpoint/2010/main" val="3606287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22880-6CEB-41EC-8383-FF5613D75803}"/>
            </a:ext>
          </a:extLst>
        </p:cNvPr>
        <p:cNvGrpSpPr/>
        <p:nvPr/>
      </p:nvGrpSpPr>
      <p:grpSpPr>
        <a:xfrm>
          <a:off x="0" y="0"/>
          <a:ext cx="0" cy="0"/>
          <a:chOff x="0" y="0"/>
          <a:chExt cx="0" cy="0"/>
        </a:xfrm>
      </p:grpSpPr>
      <p:pic>
        <p:nvPicPr>
          <p:cNvPr id="14" name="Picture 13" descr="A screenshot of a computer&#10;&#10;AI-generated content may be incorrect.">
            <a:extLst>
              <a:ext uri="{FF2B5EF4-FFF2-40B4-BE49-F238E27FC236}">
                <a16:creationId xmlns:a16="http://schemas.microsoft.com/office/drawing/2014/main" id="{3A7FE7F6-1221-46BD-5FCF-1E47A9A7F98F}"/>
              </a:ext>
            </a:extLst>
          </p:cNvPr>
          <p:cNvPicPr>
            <a:picLocks noChangeAspect="1"/>
          </p:cNvPicPr>
          <p:nvPr/>
        </p:nvPicPr>
        <p:blipFill>
          <a:blip r:embed="rId2">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15" name="Picture 14" descr="A screenshot of a chat&#10;&#10;AI-generated content may be incorrect.">
            <a:extLst>
              <a:ext uri="{FF2B5EF4-FFF2-40B4-BE49-F238E27FC236}">
                <a16:creationId xmlns:a16="http://schemas.microsoft.com/office/drawing/2014/main" id="{0DA06165-B88F-D906-2E62-61B78FA6404B}"/>
              </a:ext>
            </a:extLst>
          </p:cNvPr>
          <p:cNvPicPr>
            <a:picLocks noChangeAspect="1"/>
          </p:cNvPicPr>
          <p:nvPr/>
        </p:nvPicPr>
        <p:blipFill>
          <a:blip r:embed="rId3">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16" name="Picture 15" descr="A screenshot of a computer screen&#10;&#10;AI-generated content may be incorrect.">
            <a:extLst>
              <a:ext uri="{FF2B5EF4-FFF2-40B4-BE49-F238E27FC236}">
                <a16:creationId xmlns:a16="http://schemas.microsoft.com/office/drawing/2014/main" id="{D5C6BC9E-1655-C084-5153-BB847BB27FDF}"/>
              </a:ext>
            </a:extLst>
          </p:cNvPr>
          <p:cNvPicPr>
            <a:picLocks noChangeAspect="1"/>
          </p:cNvPicPr>
          <p:nvPr/>
        </p:nvPicPr>
        <p:blipFill>
          <a:blip r:embed="rId4">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17" name="Picture 16" descr="A screenshot of a phone&#10;&#10;AI-generated content may be incorrect.">
            <a:extLst>
              <a:ext uri="{FF2B5EF4-FFF2-40B4-BE49-F238E27FC236}">
                <a16:creationId xmlns:a16="http://schemas.microsoft.com/office/drawing/2014/main" id="{201217F6-70D6-331C-F943-8265FFE855A1}"/>
              </a:ext>
            </a:extLst>
          </p:cNvPr>
          <p:cNvPicPr>
            <a:picLocks noChangeAspect="1"/>
          </p:cNvPicPr>
          <p:nvPr/>
        </p:nvPicPr>
        <p:blipFill>
          <a:blip r:embed="rId5">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pic>
        <p:nvPicPr>
          <p:cNvPr id="18" name="Picture 17" descr="A screenshot of a chat box&#10;&#10;AI-generated content may be incorrect.">
            <a:extLst>
              <a:ext uri="{FF2B5EF4-FFF2-40B4-BE49-F238E27FC236}">
                <a16:creationId xmlns:a16="http://schemas.microsoft.com/office/drawing/2014/main" id="{F105F5E6-7FAA-2C2D-6089-F260094B36A0}"/>
              </a:ext>
            </a:extLst>
          </p:cNvPr>
          <p:cNvPicPr>
            <a:picLocks noChangeAspect="1"/>
          </p:cNvPicPr>
          <p:nvPr/>
        </p:nvPicPr>
        <p:blipFill>
          <a:blip r:embed="rId6">
            <a:extLst>
              <a:ext uri="{28A0092B-C50C-407E-A947-70E740481C1C}">
                <a14:useLocalDpi xmlns:a14="http://schemas.microsoft.com/office/drawing/2010/main" val="0"/>
              </a:ext>
            </a:extLst>
          </a:blip>
          <a:srcRect b="22133"/>
          <a:stretch/>
        </p:blipFill>
        <p:spPr>
          <a:xfrm>
            <a:off x="10070058" y="287977"/>
            <a:ext cx="1800000" cy="884009"/>
          </a:xfrm>
          <a:prstGeom prst="rect">
            <a:avLst/>
          </a:prstGeom>
        </p:spPr>
      </p:pic>
      <p:pic>
        <p:nvPicPr>
          <p:cNvPr id="20" name="Picture 19" descr="A screenshot of a computer&#10;&#10;AI-generated content may be incorrect.">
            <a:extLst>
              <a:ext uri="{FF2B5EF4-FFF2-40B4-BE49-F238E27FC236}">
                <a16:creationId xmlns:a16="http://schemas.microsoft.com/office/drawing/2014/main" id="{017FB5ED-5796-DBA1-5EAE-1004EA6EAC22}"/>
              </a:ext>
            </a:extLst>
          </p:cNvPr>
          <p:cNvPicPr>
            <a:picLocks noChangeAspect="1"/>
          </p:cNvPicPr>
          <p:nvPr/>
        </p:nvPicPr>
        <p:blipFill>
          <a:blip r:embed="rId7">
            <a:extLst>
              <a:ext uri="{28A0092B-C50C-407E-A947-70E740481C1C}">
                <a14:useLocalDpi xmlns:a14="http://schemas.microsoft.com/office/drawing/2010/main" val="0"/>
              </a:ext>
            </a:extLst>
          </a:blip>
          <a:srcRect l="32400" b="21436"/>
          <a:stretch/>
        </p:blipFill>
        <p:spPr>
          <a:xfrm>
            <a:off x="10070058" y="346152"/>
            <a:ext cx="1800000" cy="796439"/>
          </a:xfrm>
          <a:prstGeom prst="rect">
            <a:avLst/>
          </a:prstGeom>
        </p:spPr>
      </p:pic>
      <p:pic>
        <p:nvPicPr>
          <p:cNvPr id="21" name="Picture 20" descr="A screenshot of a chat&#10;&#10;AI-generated content may be incorrect.">
            <a:extLst>
              <a:ext uri="{FF2B5EF4-FFF2-40B4-BE49-F238E27FC236}">
                <a16:creationId xmlns:a16="http://schemas.microsoft.com/office/drawing/2014/main" id="{3D8259AB-DABE-6C6A-7620-85D3F7B32DC2}"/>
              </a:ext>
            </a:extLst>
          </p:cNvPr>
          <p:cNvPicPr>
            <a:picLocks noChangeAspect="1"/>
          </p:cNvPicPr>
          <p:nvPr/>
        </p:nvPicPr>
        <p:blipFill>
          <a:blip r:embed="rId8">
            <a:extLst>
              <a:ext uri="{28A0092B-C50C-407E-A947-70E740481C1C}">
                <a14:useLocalDpi xmlns:a14="http://schemas.microsoft.com/office/drawing/2010/main" val="0"/>
              </a:ext>
            </a:extLst>
          </a:blip>
          <a:srcRect t="15056"/>
          <a:stretch/>
        </p:blipFill>
        <p:spPr>
          <a:xfrm>
            <a:off x="10032454" y="317373"/>
            <a:ext cx="1875207" cy="796438"/>
          </a:xfrm>
          <a:prstGeom prst="rect">
            <a:avLst/>
          </a:prstGeom>
        </p:spPr>
      </p:pic>
      <p:pic>
        <p:nvPicPr>
          <p:cNvPr id="22" name="Picture 21" descr="A screenshot of a login form&#10;&#10;AI-generated content may be incorrect.">
            <a:extLst>
              <a:ext uri="{FF2B5EF4-FFF2-40B4-BE49-F238E27FC236}">
                <a16:creationId xmlns:a16="http://schemas.microsoft.com/office/drawing/2014/main" id="{65DF9F9C-FE70-9955-9610-0F816B6A450E}"/>
              </a:ext>
            </a:extLst>
          </p:cNvPr>
          <p:cNvPicPr>
            <a:picLocks noChangeAspect="1"/>
          </p:cNvPicPr>
          <p:nvPr/>
        </p:nvPicPr>
        <p:blipFill>
          <a:blip r:embed="rId9">
            <a:extLst>
              <a:ext uri="{28A0092B-C50C-407E-A947-70E740481C1C}">
                <a14:useLocalDpi xmlns:a14="http://schemas.microsoft.com/office/drawing/2010/main" val="0"/>
              </a:ext>
            </a:extLst>
          </a:blip>
          <a:srcRect t="15632"/>
          <a:stretch/>
        </p:blipFill>
        <p:spPr>
          <a:xfrm>
            <a:off x="10126463" y="326544"/>
            <a:ext cx="1800000" cy="759312"/>
          </a:xfrm>
          <a:prstGeom prst="rect">
            <a:avLst/>
          </a:prstGeom>
        </p:spPr>
      </p:pic>
      <p:pic>
        <p:nvPicPr>
          <p:cNvPr id="23" name="Picture 22" descr="A screenshot of a computer screen&#10;&#10;AI-generated content may be incorrect.">
            <a:extLst>
              <a:ext uri="{FF2B5EF4-FFF2-40B4-BE49-F238E27FC236}">
                <a16:creationId xmlns:a16="http://schemas.microsoft.com/office/drawing/2014/main" id="{DAFD17F7-1463-A4B1-B0C8-938C98CD5E69}"/>
              </a:ext>
            </a:extLst>
          </p:cNvPr>
          <p:cNvPicPr>
            <a:picLocks noChangeAspect="1"/>
          </p:cNvPicPr>
          <p:nvPr/>
        </p:nvPicPr>
        <p:blipFill>
          <a:blip r:embed="rId10">
            <a:extLst>
              <a:ext uri="{28A0092B-C50C-407E-A947-70E740481C1C}">
                <a14:useLocalDpi xmlns:a14="http://schemas.microsoft.com/office/drawing/2010/main" val="0"/>
              </a:ext>
            </a:extLst>
          </a:blip>
          <a:srcRect b="21259"/>
          <a:stretch/>
        </p:blipFill>
        <p:spPr>
          <a:xfrm>
            <a:off x="10088860" y="232458"/>
            <a:ext cx="1800000" cy="919141"/>
          </a:xfrm>
          <a:prstGeom prst="rect">
            <a:avLst/>
          </a:prstGeom>
        </p:spPr>
      </p:pic>
    </p:spTree>
    <p:extLst>
      <p:ext uri="{BB962C8B-B14F-4D97-AF65-F5344CB8AC3E}">
        <p14:creationId xmlns:p14="http://schemas.microsoft.com/office/powerpoint/2010/main" val="339255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D7593-191B-9989-42C2-9B322FA24F72}"/>
            </a:ext>
          </a:extLst>
        </p:cNvPr>
        <p:cNvGrpSpPr/>
        <p:nvPr/>
      </p:nvGrpSpPr>
      <p:grpSpPr>
        <a:xfrm>
          <a:off x="0" y="0"/>
          <a:ext cx="0" cy="0"/>
          <a:chOff x="0" y="0"/>
          <a:chExt cx="0" cy="0"/>
        </a:xfrm>
      </p:grpSpPr>
      <p:pic>
        <p:nvPicPr>
          <p:cNvPr id="6" name="Picture 5" descr="A screenshot of a computer screen&#10;&#10;AI-generated content may be incorrect.">
            <a:extLst>
              <a:ext uri="{FF2B5EF4-FFF2-40B4-BE49-F238E27FC236}">
                <a16:creationId xmlns:a16="http://schemas.microsoft.com/office/drawing/2014/main" id="{CE871206-9465-86D5-1159-D31F3F290477}"/>
              </a:ext>
            </a:extLst>
          </p:cNvPr>
          <p:cNvPicPr>
            <a:picLocks noChangeAspect="1"/>
          </p:cNvPicPr>
          <p:nvPr/>
        </p:nvPicPr>
        <p:blipFill>
          <a:blip r:embed="rId2">
            <a:extLst>
              <a:ext uri="{28A0092B-C50C-407E-A947-70E740481C1C}">
                <a14:useLocalDpi xmlns:a14="http://schemas.microsoft.com/office/drawing/2010/main" val="0"/>
              </a:ext>
            </a:extLst>
          </a:blip>
          <a:srcRect b="21259"/>
          <a:stretch/>
        </p:blipFill>
        <p:spPr>
          <a:xfrm>
            <a:off x="2441067" y="1562666"/>
            <a:ext cx="7309866" cy="3732667"/>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CC95926C-6700-461C-90D3-02BA9DD0DCD2}"/>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10" name="Picture 9" descr="A screenshot of a chat&#10;&#10;AI-generated content may be incorrect.">
            <a:extLst>
              <a:ext uri="{FF2B5EF4-FFF2-40B4-BE49-F238E27FC236}">
                <a16:creationId xmlns:a16="http://schemas.microsoft.com/office/drawing/2014/main" id="{F43F07CF-940A-C4D1-1A4A-BDC8A666AC11}"/>
              </a:ext>
            </a:extLst>
          </p:cNvPr>
          <p:cNvPicPr>
            <a:picLocks noChangeAspect="1"/>
          </p:cNvPicPr>
          <p:nvPr/>
        </p:nvPicPr>
        <p:blipFill>
          <a:blip r:embed="rId4">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11" name="Picture 10" descr="A screenshot of a computer screen&#10;&#10;AI-generated content may be incorrect.">
            <a:extLst>
              <a:ext uri="{FF2B5EF4-FFF2-40B4-BE49-F238E27FC236}">
                <a16:creationId xmlns:a16="http://schemas.microsoft.com/office/drawing/2014/main" id="{E8F0F434-6B4D-1D14-98FC-3FF7854A675A}"/>
              </a:ext>
            </a:extLst>
          </p:cNvPr>
          <p:cNvPicPr>
            <a:picLocks noChangeAspect="1"/>
          </p:cNvPicPr>
          <p:nvPr/>
        </p:nvPicPr>
        <p:blipFill>
          <a:blip r:embed="rId5">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12" name="Picture 11" descr="A screenshot of a phone&#10;&#10;AI-generated content may be incorrect.">
            <a:extLst>
              <a:ext uri="{FF2B5EF4-FFF2-40B4-BE49-F238E27FC236}">
                <a16:creationId xmlns:a16="http://schemas.microsoft.com/office/drawing/2014/main" id="{59D780FB-2F1A-5D12-069B-87BDD072E019}"/>
              </a:ext>
            </a:extLst>
          </p:cNvPr>
          <p:cNvPicPr>
            <a:picLocks noChangeAspect="1"/>
          </p:cNvPicPr>
          <p:nvPr/>
        </p:nvPicPr>
        <p:blipFill>
          <a:blip r:embed="rId6">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pic>
        <p:nvPicPr>
          <p:cNvPr id="13" name="Picture 12" descr="A screenshot of a chat box&#10;&#10;AI-generated content may be incorrect.">
            <a:extLst>
              <a:ext uri="{FF2B5EF4-FFF2-40B4-BE49-F238E27FC236}">
                <a16:creationId xmlns:a16="http://schemas.microsoft.com/office/drawing/2014/main" id="{F8947511-F371-7C44-1535-376A7ADDBF96}"/>
              </a:ext>
            </a:extLst>
          </p:cNvPr>
          <p:cNvPicPr>
            <a:picLocks noChangeAspect="1"/>
          </p:cNvPicPr>
          <p:nvPr/>
        </p:nvPicPr>
        <p:blipFill>
          <a:blip r:embed="rId7">
            <a:extLst>
              <a:ext uri="{28A0092B-C50C-407E-A947-70E740481C1C}">
                <a14:useLocalDpi xmlns:a14="http://schemas.microsoft.com/office/drawing/2010/main" val="0"/>
              </a:ext>
            </a:extLst>
          </a:blip>
          <a:srcRect b="22133"/>
          <a:stretch/>
        </p:blipFill>
        <p:spPr>
          <a:xfrm>
            <a:off x="10070058" y="287977"/>
            <a:ext cx="1800000" cy="884009"/>
          </a:xfrm>
          <a:prstGeom prst="rect">
            <a:avLst/>
          </a:prstGeom>
        </p:spPr>
      </p:pic>
      <p:pic>
        <p:nvPicPr>
          <p:cNvPr id="14" name="Picture 13" descr="A screenshot of a computer&#10;&#10;AI-generated content may be incorrect.">
            <a:extLst>
              <a:ext uri="{FF2B5EF4-FFF2-40B4-BE49-F238E27FC236}">
                <a16:creationId xmlns:a16="http://schemas.microsoft.com/office/drawing/2014/main" id="{3E6CE192-B633-6373-D830-3454ED9963F9}"/>
              </a:ext>
            </a:extLst>
          </p:cNvPr>
          <p:cNvPicPr>
            <a:picLocks noChangeAspect="1"/>
          </p:cNvPicPr>
          <p:nvPr/>
        </p:nvPicPr>
        <p:blipFill>
          <a:blip r:embed="rId8">
            <a:extLst>
              <a:ext uri="{28A0092B-C50C-407E-A947-70E740481C1C}">
                <a14:useLocalDpi xmlns:a14="http://schemas.microsoft.com/office/drawing/2010/main" val="0"/>
              </a:ext>
            </a:extLst>
          </a:blip>
          <a:srcRect l="32400" b="21436"/>
          <a:stretch/>
        </p:blipFill>
        <p:spPr>
          <a:xfrm>
            <a:off x="10070058" y="346152"/>
            <a:ext cx="1800000" cy="796439"/>
          </a:xfrm>
          <a:prstGeom prst="rect">
            <a:avLst/>
          </a:prstGeom>
        </p:spPr>
      </p:pic>
      <p:pic>
        <p:nvPicPr>
          <p:cNvPr id="15" name="Picture 14" descr="A screenshot of a chat&#10;&#10;AI-generated content may be incorrect.">
            <a:extLst>
              <a:ext uri="{FF2B5EF4-FFF2-40B4-BE49-F238E27FC236}">
                <a16:creationId xmlns:a16="http://schemas.microsoft.com/office/drawing/2014/main" id="{8B61F2CD-C99A-0D10-EE40-D1B460F49FED}"/>
              </a:ext>
            </a:extLst>
          </p:cNvPr>
          <p:cNvPicPr>
            <a:picLocks noChangeAspect="1"/>
          </p:cNvPicPr>
          <p:nvPr/>
        </p:nvPicPr>
        <p:blipFill>
          <a:blip r:embed="rId9">
            <a:extLst>
              <a:ext uri="{28A0092B-C50C-407E-A947-70E740481C1C}">
                <a14:useLocalDpi xmlns:a14="http://schemas.microsoft.com/office/drawing/2010/main" val="0"/>
              </a:ext>
            </a:extLst>
          </a:blip>
          <a:srcRect t="15056"/>
          <a:stretch/>
        </p:blipFill>
        <p:spPr>
          <a:xfrm>
            <a:off x="10032454" y="317373"/>
            <a:ext cx="1875207" cy="796438"/>
          </a:xfrm>
          <a:prstGeom prst="rect">
            <a:avLst/>
          </a:prstGeom>
        </p:spPr>
      </p:pic>
      <p:pic>
        <p:nvPicPr>
          <p:cNvPr id="16" name="Picture 15" descr="A screenshot of a login form&#10;&#10;AI-generated content may be incorrect.">
            <a:extLst>
              <a:ext uri="{FF2B5EF4-FFF2-40B4-BE49-F238E27FC236}">
                <a16:creationId xmlns:a16="http://schemas.microsoft.com/office/drawing/2014/main" id="{C4D92527-BBCA-20E2-DD70-57C176F1DAF6}"/>
              </a:ext>
            </a:extLst>
          </p:cNvPr>
          <p:cNvPicPr>
            <a:picLocks noChangeAspect="1"/>
          </p:cNvPicPr>
          <p:nvPr/>
        </p:nvPicPr>
        <p:blipFill>
          <a:blip r:embed="rId10">
            <a:extLst>
              <a:ext uri="{28A0092B-C50C-407E-A947-70E740481C1C}">
                <a14:useLocalDpi xmlns:a14="http://schemas.microsoft.com/office/drawing/2010/main" val="0"/>
              </a:ext>
            </a:extLst>
          </a:blip>
          <a:srcRect t="15632"/>
          <a:stretch/>
        </p:blipFill>
        <p:spPr>
          <a:xfrm>
            <a:off x="10126463" y="326544"/>
            <a:ext cx="1800000" cy="759312"/>
          </a:xfrm>
          <a:prstGeom prst="rect">
            <a:avLst/>
          </a:prstGeom>
        </p:spPr>
      </p:pic>
    </p:spTree>
    <p:extLst>
      <p:ext uri="{BB962C8B-B14F-4D97-AF65-F5344CB8AC3E}">
        <p14:creationId xmlns:p14="http://schemas.microsoft.com/office/powerpoint/2010/main" val="2758717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B40B9-647A-9397-6E8C-71A6A8F3BB58}"/>
            </a:ext>
          </a:extLst>
        </p:cNvPr>
        <p:cNvGrpSpPr/>
        <p:nvPr/>
      </p:nvGrpSpPr>
      <p:grpSpPr>
        <a:xfrm>
          <a:off x="0" y="0"/>
          <a:ext cx="0" cy="0"/>
          <a:chOff x="0" y="0"/>
          <a:chExt cx="0" cy="0"/>
        </a:xfrm>
      </p:grpSpPr>
      <p:pic>
        <p:nvPicPr>
          <p:cNvPr id="7" name="Picture 6" descr="A screenshot of a login form&#10;&#10;AI-generated content may be incorrect.">
            <a:extLst>
              <a:ext uri="{FF2B5EF4-FFF2-40B4-BE49-F238E27FC236}">
                <a16:creationId xmlns:a16="http://schemas.microsoft.com/office/drawing/2014/main" id="{DF21A050-7161-4B55-0FBE-83EB1F27BFE9}"/>
              </a:ext>
            </a:extLst>
          </p:cNvPr>
          <p:cNvPicPr>
            <a:picLocks noChangeAspect="1"/>
          </p:cNvPicPr>
          <p:nvPr/>
        </p:nvPicPr>
        <p:blipFill>
          <a:blip r:embed="rId2">
            <a:extLst>
              <a:ext uri="{28A0092B-C50C-407E-A947-70E740481C1C}">
                <a14:useLocalDpi xmlns:a14="http://schemas.microsoft.com/office/drawing/2010/main" val="0"/>
              </a:ext>
            </a:extLst>
          </a:blip>
          <a:srcRect t="15632"/>
          <a:stretch/>
        </p:blipFill>
        <p:spPr>
          <a:xfrm>
            <a:off x="1333500" y="1792224"/>
            <a:ext cx="9525000" cy="4018026"/>
          </a:xfrm>
          <a:prstGeom prst="rect">
            <a:avLst/>
          </a:prstGeom>
        </p:spPr>
      </p:pic>
      <p:pic>
        <p:nvPicPr>
          <p:cNvPr id="10" name="Picture 9" descr="A screenshot of a computer&#10;&#10;AI-generated content may be incorrect.">
            <a:extLst>
              <a:ext uri="{FF2B5EF4-FFF2-40B4-BE49-F238E27FC236}">
                <a16:creationId xmlns:a16="http://schemas.microsoft.com/office/drawing/2014/main" id="{A667B6D3-28CD-C898-AAAA-87ACDDEC4837}"/>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11" name="Picture 10" descr="A screenshot of a chat&#10;&#10;AI-generated content may be incorrect.">
            <a:extLst>
              <a:ext uri="{FF2B5EF4-FFF2-40B4-BE49-F238E27FC236}">
                <a16:creationId xmlns:a16="http://schemas.microsoft.com/office/drawing/2014/main" id="{D55F4001-59F6-A55D-AC7E-B71A46AEDCCE}"/>
              </a:ext>
            </a:extLst>
          </p:cNvPr>
          <p:cNvPicPr>
            <a:picLocks noChangeAspect="1"/>
          </p:cNvPicPr>
          <p:nvPr/>
        </p:nvPicPr>
        <p:blipFill>
          <a:blip r:embed="rId4">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12" name="Picture 11" descr="A screenshot of a computer screen&#10;&#10;AI-generated content may be incorrect.">
            <a:extLst>
              <a:ext uri="{FF2B5EF4-FFF2-40B4-BE49-F238E27FC236}">
                <a16:creationId xmlns:a16="http://schemas.microsoft.com/office/drawing/2014/main" id="{71184C13-B3DE-1CB4-DA13-823CBA0F4638}"/>
              </a:ext>
            </a:extLst>
          </p:cNvPr>
          <p:cNvPicPr>
            <a:picLocks noChangeAspect="1"/>
          </p:cNvPicPr>
          <p:nvPr/>
        </p:nvPicPr>
        <p:blipFill>
          <a:blip r:embed="rId5">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13" name="Picture 12" descr="A screenshot of a phone&#10;&#10;AI-generated content may be incorrect.">
            <a:extLst>
              <a:ext uri="{FF2B5EF4-FFF2-40B4-BE49-F238E27FC236}">
                <a16:creationId xmlns:a16="http://schemas.microsoft.com/office/drawing/2014/main" id="{FEAF3342-BEC7-E0BE-B6FC-AF36BEF4148C}"/>
              </a:ext>
            </a:extLst>
          </p:cNvPr>
          <p:cNvPicPr>
            <a:picLocks noChangeAspect="1"/>
          </p:cNvPicPr>
          <p:nvPr/>
        </p:nvPicPr>
        <p:blipFill>
          <a:blip r:embed="rId6">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pic>
        <p:nvPicPr>
          <p:cNvPr id="14" name="Picture 13" descr="A screenshot of a chat box&#10;&#10;AI-generated content may be incorrect.">
            <a:extLst>
              <a:ext uri="{FF2B5EF4-FFF2-40B4-BE49-F238E27FC236}">
                <a16:creationId xmlns:a16="http://schemas.microsoft.com/office/drawing/2014/main" id="{F498867F-061A-D2FD-258B-CAD248072D9C}"/>
              </a:ext>
            </a:extLst>
          </p:cNvPr>
          <p:cNvPicPr>
            <a:picLocks noChangeAspect="1"/>
          </p:cNvPicPr>
          <p:nvPr/>
        </p:nvPicPr>
        <p:blipFill>
          <a:blip r:embed="rId7">
            <a:extLst>
              <a:ext uri="{28A0092B-C50C-407E-A947-70E740481C1C}">
                <a14:useLocalDpi xmlns:a14="http://schemas.microsoft.com/office/drawing/2010/main" val="0"/>
              </a:ext>
            </a:extLst>
          </a:blip>
          <a:srcRect b="22133"/>
          <a:stretch/>
        </p:blipFill>
        <p:spPr>
          <a:xfrm>
            <a:off x="10070058" y="287977"/>
            <a:ext cx="1800000" cy="884009"/>
          </a:xfrm>
          <a:prstGeom prst="rect">
            <a:avLst/>
          </a:prstGeom>
        </p:spPr>
      </p:pic>
      <p:pic>
        <p:nvPicPr>
          <p:cNvPr id="15" name="Picture 14" descr="A screenshot of a computer&#10;&#10;AI-generated content may be incorrect.">
            <a:extLst>
              <a:ext uri="{FF2B5EF4-FFF2-40B4-BE49-F238E27FC236}">
                <a16:creationId xmlns:a16="http://schemas.microsoft.com/office/drawing/2014/main" id="{A38B004D-8402-5100-8335-A29B1D8968B8}"/>
              </a:ext>
            </a:extLst>
          </p:cNvPr>
          <p:cNvPicPr>
            <a:picLocks noChangeAspect="1"/>
          </p:cNvPicPr>
          <p:nvPr/>
        </p:nvPicPr>
        <p:blipFill>
          <a:blip r:embed="rId8">
            <a:extLst>
              <a:ext uri="{28A0092B-C50C-407E-A947-70E740481C1C}">
                <a14:useLocalDpi xmlns:a14="http://schemas.microsoft.com/office/drawing/2010/main" val="0"/>
              </a:ext>
            </a:extLst>
          </a:blip>
          <a:srcRect l="32400" b="21436"/>
          <a:stretch/>
        </p:blipFill>
        <p:spPr>
          <a:xfrm>
            <a:off x="10070058" y="346152"/>
            <a:ext cx="1800000" cy="796439"/>
          </a:xfrm>
          <a:prstGeom prst="rect">
            <a:avLst/>
          </a:prstGeom>
        </p:spPr>
      </p:pic>
      <p:pic>
        <p:nvPicPr>
          <p:cNvPr id="16" name="Picture 15" descr="A screenshot of a chat&#10;&#10;AI-generated content may be incorrect.">
            <a:extLst>
              <a:ext uri="{FF2B5EF4-FFF2-40B4-BE49-F238E27FC236}">
                <a16:creationId xmlns:a16="http://schemas.microsoft.com/office/drawing/2014/main" id="{D11AE78A-976F-E63A-9AE5-27A163B9C278}"/>
              </a:ext>
            </a:extLst>
          </p:cNvPr>
          <p:cNvPicPr>
            <a:picLocks noChangeAspect="1"/>
          </p:cNvPicPr>
          <p:nvPr/>
        </p:nvPicPr>
        <p:blipFill>
          <a:blip r:embed="rId9">
            <a:extLst>
              <a:ext uri="{28A0092B-C50C-407E-A947-70E740481C1C}">
                <a14:useLocalDpi xmlns:a14="http://schemas.microsoft.com/office/drawing/2010/main" val="0"/>
              </a:ext>
            </a:extLst>
          </a:blip>
          <a:srcRect t="15056"/>
          <a:stretch/>
        </p:blipFill>
        <p:spPr>
          <a:xfrm>
            <a:off x="10032454" y="317373"/>
            <a:ext cx="1875207" cy="796438"/>
          </a:xfrm>
          <a:prstGeom prst="rect">
            <a:avLst/>
          </a:prstGeom>
        </p:spPr>
      </p:pic>
      <p:pic>
        <p:nvPicPr>
          <p:cNvPr id="17" name="Picture 16" descr="A screenshot of a computer screen&#10;&#10;AI-generated content may be incorrect.">
            <a:extLst>
              <a:ext uri="{FF2B5EF4-FFF2-40B4-BE49-F238E27FC236}">
                <a16:creationId xmlns:a16="http://schemas.microsoft.com/office/drawing/2014/main" id="{24DE394A-35AE-6FBC-7B74-0DACBBC04A23}"/>
              </a:ext>
            </a:extLst>
          </p:cNvPr>
          <p:cNvPicPr>
            <a:picLocks noChangeAspect="1"/>
          </p:cNvPicPr>
          <p:nvPr/>
        </p:nvPicPr>
        <p:blipFill>
          <a:blip r:embed="rId10">
            <a:extLst>
              <a:ext uri="{28A0092B-C50C-407E-A947-70E740481C1C}">
                <a14:useLocalDpi xmlns:a14="http://schemas.microsoft.com/office/drawing/2010/main" val="0"/>
              </a:ext>
            </a:extLst>
          </a:blip>
          <a:srcRect b="21259"/>
          <a:stretch/>
        </p:blipFill>
        <p:spPr>
          <a:xfrm>
            <a:off x="828415" y="340239"/>
            <a:ext cx="1800000" cy="919141"/>
          </a:xfrm>
          <a:prstGeom prst="rect">
            <a:avLst/>
          </a:prstGeom>
        </p:spPr>
      </p:pic>
    </p:spTree>
    <p:extLst>
      <p:ext uri="{BB962C8B-B14F-4D97-AF65-F5344CB8AC3E}">
        <p14:creationId xmlns:p14="http://schemas.microsoft.com/office/powerpoint/2010/main" val="3387593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DD1C5-0FD6-CFBF-F236-394F825CBB6D}"/>
            </a:ext>
          </a:extLst>
        </p:cNvPr>
        <p:cNvGrpSpPr/>
        <p:nvPr/>
      </p:nvGrpSpPr>
      <p:grpSpPr>
        <a:xfrm>
          <a:off x="0" y="0"/>
          <a:ext cx="0" cy="0"/>
          <a:chOff x="0" y="0"/>
          <a:chExt cx="0" cy="0"/>
        </a:xfrm>
      </p:grpSpPr>
      <p:pic>
        <p:nvPicPr>
          <p:cNvPr id="3" name="Picture 2" descr="A screenshot of a chat&#10;&#10;AI-generated content may be incorrect.">
            <a:extLst>
              <a:ext uri="{FF2B5EF4-FFF2-40B4-BE49-F238E27FC236}">
                <a16:creationId xmlns:a16="http://schemas.microsoft.com/office/drawing/2014/main" id="{BA1CA21D-CD1A-462E-4E3C-C66BEE12FF41}"/>
              </a:ext>
            </a:extLst>
          </p:cNvPr>
          <p:cNvPicPr>
            <a:picLocks noChangeAspect="1"/>
          </p:cNvPicPr>
          <p:nvPr/>
        </p:nvPicPr>
        <p:blipFill>
          <a:blip r:embed="rId2">
            <a:extLst>
              <a:ext uri="{28A0092B-C50C-407E-A947-70E740481C1C}">
                <a14:useLocalDpi xmlns:a14="http://schemas.microsoft.com/office/drawing/2010/main" val="0"/>
              </a:ext>
            </a:extLst>
          </a:blip>
          <a:srcRect t="15056"/>
          <a:stretch/>
        </p:blipFill>
        <p:spPr>
          <a:xfrm>
            <a:off x="1333500" y="1406271"/>
            <a:ext cx="9525000" cy="4045458"/>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7EA48527-C0AF-0E0A-DF56-A3E2D6590A0F}"/>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9" name="Picture 8" descr="A screenshot of a chat&#10;&#10;AI-generated content may be incorrect.">
            <a:extLst>
              <a:ext uri="{FF2B5EF4-FFF2-40B4-BE49-F238E27FC236}">
                <a16:creationId xmlns:a16="http://schemas.microsoft.com/office/drawing/2014/main" id="{CA28D52C-D01B-D4C3-7037-AAAE1FB80630}"/>
              </a:ext>
            </a:extLst>
          </p:cNvPr>
          <p:cNvPicPr>
            <a:picLocks noChangeAspect="1"/>
          </p:cNvPicPr>
          <p:nvPr/>
        </p:nvPicPr>
        <p:blipFill>
          <a:blip r:embed="rId4">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10" name="Picture 9" descr="A screenshot of a computer screen&#10;&#10;AI-generated content may be incorrect.">
            <a:extLst>
              <a:ext uri="{FF2B5EF4-FFF2-40B4-BE49-F238E27FC236}">
                <a16:creationId xmlns:a16="http://schemas.microsoft.com/office/drawing/2014/main" id="{37B50BA4-EE14-814B-D30E-A62C89346313}"/>
              </a:ext>
            </a:extLst>
          </p:cNvPr>
          <p:cNvPicPr>
            <a:picLocks noChangeAspect="1"/>
          </p:cNvPicPr>
          <p:nvPr/>
        </p:nvPicPr>
        <p:blipFill>
          <a:blip r:embed="rId5">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11" name="Picture 10" descr="A screenshot of a phone&#10;&#10;AI-generated content may be incorrect.">
            <a:extLst>
              <a:ext uri="{FF2B5EF4-FFF2-40B4-BE49-F238E27FC236}">
                <a16:creationId xmlns:a16="http://schemas.microsoft.com/office/drawing/2014/main" id="{6AD8397C-ADD0-BA49-4BC3-0D42F3A30410}"/>
              </a:ext>
            </a:extLst>
          </p:cNvPr>
          <p:cNvPicPr>
            <a:picLocks noChangeAspect="1"/>
          </p:cNvPicPr>
          <p:nvPr/>
        </p:nvPicPr>
        <p:blipFill>
          <a:blip r:embed="rId6">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pic>
        <p:nvPicPr>
          <p:cNvPr id="12" name="Picture 11" descr="A screenshot of a chat box&#10;&#10;AI-generated content may be incorrect.">
            <a:extLst>
              <a:ext uri="{FF2B5EF4-FFF2-40B4-BE49-F238E27FC236}">
                <a16:creationId xmlns:a16="http://schemas.microsoft.com/office/drawing/2014/main" id="{E242FF45-DF29-A533-465E-6BFF0EBA854D}"/>
              </a:ext>
            </a:extLst>
          </p:cNvPr>
          <p:cNvPicPr>
            <a:picLocks noChangeAspect="1"/>
          </p:cNvPicPr>
          <p:nvPr/>
        </p:nvPicPr>
        <p:blipFill>
          <a:blip r:embed="rId7">
            <a:extLst>
              <a:ext uri="{28A0092B-C50C-407E-A947-70E740481C1C}">
                <a14:useLocalDpi xmlns:a14="http://schemas.microsoft.com/office/drawing/2010/main" val="0"/>
              </a:ext>
            </a:extLst>
          </a:blip>
          <a:srcRect b="22133"/>
          <a:stretch/>
        </p:blipFill>
        <p:spPr>
          <a:xfrm>
            <a:off x="10070058" y="287977"/>
            <a:ext cx="1800000" cy="884009"/>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EF6D176C-81D5-E78E-7209-C2614B23DE4F}"/>
              </a:ext>
            </a:extLst>
          </p:cNvPr>
          <p:cNvPicPr>
            <a:picLocks noChangeAspect="1"/>
          </p:cNvPicPr>
          <p:nvPr/>
        </p:nvPicPr>
        <p:blipFill>
          <a:blip r:embed="rId8">
            <a:extLst>
              <a:ext uri="{28A0092B-C50C-407E-A947-70E740481C1C}">
                <a14:useLocalDpi xmlns:a14="http://schemas.microsoft.com/office/drawing/2010/main" val="0"/>
              </a:ext>
            </a:extLst>
          </a:blip>
          <a:srcRect l="32400" b="21436"/>
          <a:stretch/>
        </p:blipFill>
        <p:spPr>
          <a:xfrm>
            <a:off x="10070058" y="346152"/>
            <a:ext cx="1800000" cy="796439"/>
          </a:xfrm>
          <a:prstGeom prst="rect">
            <a:avLst/>
          </a:prstGeom>
        </p:spPr>
      </p:pic>
      <p:pic>
        <p:nvPicPr>
          <p:cNvPr id="15" name="Picture 14" descr="A screenshot of a computer screen&#10;&#10;AI-generated content may be incorrect.">
            <a:extLst>
              <a:ext uri="{FF2B5EF4-FFF2-40B4-BE49-F238E27FC236}">
                <a16:creationId xmlns:a16="http://schemas.microsoft.com/office/drawing/2014/main" id="{90651348-8DC6-F836-8B96-D36DD41A71EF}"/>
              </a:ext>
            </a:extLst>
          </p:cNvPr>
          <p:cNvPicPr>
            <a:picLocks noChangeAspect="1"/>
          </p:cNvPicPr>
          <p:nvPr/>
        </p:nvPicPr>
        <p:blipFill>
          <a:blip r:embed="rId9">
            <a:extLst>
              <a:ext uri="{28A0092B-C50C-407E-A947-70E740481C1C}">
                <a14:useLocalDpi xmlns:a14="http://schemas.microsoft.com/office/drawing/2010/main" val="0"/>
              </a:ext>
            </a:extLst>
          </a:blip>
          <a:srcRect b="21259"/>
          <a:stretch/>
        </p:blipFill>
        <p:spPr>
          <a:xfrm>
            <a:off x="561218" y="297763"/>
            <a:ext cx="1800000" cy="919141"/>
          </a:xfrm>
          <a:prstGeom prst="rect">
            <a:avLst/>
          </a:prstGeom>
        </p:spPr>
      </p:pic>
      <p:pic>
        <p:nvPicPr>
          <p:cNvPr id="6" name="Picture 5" descr="A screenshot of a login form&#10;&#10;AI-generated content may be incorrect.">
            <a:extLst>
              <a:ext uri="{FF2B5EF4-FFF2-40B4-BE49-F238E27FC236}">
                <a16:creationId xmlns:a16="http://schemas.microsoft.com/office/drawing/2014/main" id="{E787B54D-CE56-F137-DC8F-459DB57736E6}"/>
              </a:ext>
            </a:extLst>
          </p:cNvPr>
          <p:cNvPicPr>
            <a:picLocks noChangeAspect="1"/>
          </p:cNvPicPr>
          <p:nvPr/>
        </p:nvPicPr>
        <p:blipFill>
          <a:blip r:embed="rId10">
            <a:extLst>
              <a:ext uri="{28A0092B-C50C-407E-A947-70E740481C1C}">
                <a14:useLocalDpi xmlns:a14="http://schemas.microsoft.com/office/drawing/2010/main" val="0"/>
              </a:ext>
            </a:extLst>
          </a:blip>
          <a:srcRect t="15632"/>
          <a:stretch/>
        </p:blipFill>
        <p:spPr>
          <a:xfrm>
            <a:off x="677542" y="395084"/>
            <a:ext cx="1800000" cy="759312"/>
          </a:xfrm>
          <a:prstGeom prst="rect">
            <a:avLst/>
          </a:prstGeom>
        </p:spPr>
      </p:pic>
    </p:spTree>
    <p:extLst>
      <p:ext uri="{BB962C8B-B14F-4D97-AF65-F5344CB8AC3E}">
        <p14:creationId xmlns:p14="http://schemas.microsoft.com/office/powerpoint/2010/main" val="1053213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F167C0-2FBD-064F-7A5D-3D1533129CAB}"/>
            </a:ext>
          </a:extLst>
        </p:cNvPr>
        <p:cNvGrpSpPr/>
        <p:nvPr/>
      </p:nvGrpSpPr>
      <p:grpSpPr>
        <a:xfrm>
          <a:off x="0" y="0"/>
          <a:ext cx="0" cy="0"/>
          <a:chOff x="0" y="0"/>
          <a:chExt cx="0" cy="0"/>
        </a:xfrm>
      </p:grpSpPr>
      <p:pic>
        <p:nvPicPr>
          <p:cNvPr id="13" name="Picture 12" descr="A screenshot of a computer screen&#10;&#10;AI-generated content may be incorrect.">
            <a:extLst>
              <a:ext uri="{FF2B5EF4-FFF2-40B4-BE49-F238E27FC236}">
                <a16:creationId xmlns:a16="http://schemas.microsoft.com/office/drawing/2014/main" id="{1B28C880-1AE9-66EC-DBAD-0941B8BFDE8F}"/>
              </a:ext>
            </a:extLst>
          </p:cNvPr>
          <p:cNvPicPr>
            <a:picLocks noChangeAspect="1"/>
          </p:cNvPicPr>
          <p:nvPr/>
        </p:nvPicPr>
        <p:blipFill>
          <a:blip r:embed="rId2">
            <a:extLst>
              <a:ext uri="{28A0092B-C50C-407E-A947-70E740481C1C}">
                <a14:useLocalDpi xmlns:a14="http://schemas.microsoft.com/office/drawing/2010/main" val="0"/>
              </a:ext>
            </a:extLst>
          </a:blip>
          <a:srcRect b="21259"/>
          <a:stretch/>
        </p:blipFill>
        <p:spPr>
          <a:xfrm>
            <a:off x="561218" y="297763"/>
            <a:ext cx="1800000" cy="919141"/>
          </a:xfrm>
          <a:prstGeom prst="rect">
            <a:avLst/>
          </a:prstGeom>
        </p:spPr>
      </p:pic>
      <p:pic>
        <p:nvPicPr>
          <p:cNvPr id="15" name="Picture 14" descr="A screenshot of a login form&#10;&#10;AI-generated content may be incorrect.">
            <a:extLst>
              <a:ext uri="{FF2B5EF4-FFF2-40B4-BE49-F238E27FC236}">
                <a16:creationId xmlns:a16="http://schemas.microsoft.com/office/drawing/2014/main" id="{2FCFEF28-56ED-8779-8BF0-BEDD5ACBD081}"/>
              </a:ext>
            </a:extLst>
          </p:cNvPr>
          <p:cNvPicPr>
            <a:picLocks noChangeAspect="1"/>
          </p:cNvPicPr>
          <p:nvPr/>
        </p:nvPicPr>
        <p:blipFill>
          <a:blip r:embed="rId3">
            <a:extLst>
              <a:ext uri="{28A0092B-C50C-407E-A947-70E740481C1C}">
                <a14:useLocalDpi xmlns:a14="http://schemas.microsoft.com/office/drawing/2010/main" val="0"/>
              </a:ext>
            </a:extLst>
          </a:blip>
          <a:srcRect t="15632"/>
          <a:stretch/>
        </p:blipFill>
        <p:spPr>
          <a:xfrm>
            <a:off x="677542" y="395084"/>
            <a:ext cx="1800000" cy="759312"/>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2E0AE62B-8360-FDFF-2987-F514CBB4B7AD}"/>
              </a:ext>
            </a:extLst>
          </p:cNvPr>
          <p:cNvPicPr>
            <a:picLocks noChangeAspect="1"/>
          </p:cNvPicPr>
          <p:nvPr/>
        </p:nvPicPr>
        <p:blipFill>
          <a:blip r:embed="rId4">
            <a:extLst>
              <a:ext uri="{28A0092B-C50C-407E-A947-70E740481C1C}">
                <a14:useLocalDpi xmlns:a14="http://schemas.microsoft.com/office/drawing/2010/main" val="0"/>
              </a:ext>
            </a:extLst>
          </a:blip>
          <a:srcRect l="32400" b="21436"/>
          <a:stretch/>
        </p:blipFill>
        <p:spPr>
          <a:xfrm>
            <a:off x="1975104" y="1605642"/>
            <a:ext cx="8241792" cy="3646715"/>
          </a:xfrm>
          <a:prstGeom prst="rect">
            <a:avLst/>
          </a:prstGeom>
        </p:spPr>
      </p:pic>
      <p:pic>
        <p:nvPicPr>
          <p:cNvPr id="14" name="Picture 13" descr="A screenshot of a chat&#10;&#10;AI-generated content may be incorrect.">
            <a:extLst>
              <a:ext uri="{FF2B5EF4-FFF2-40B4-BE49-F238E27FC236}">
                <a16:creationId xmlns:a16="http://schemas.microsoft.com/office/drawing/2014/main" id="{0C3AB957-78FD-99EE-4231-7C90F20956CF}"/>
              </a:ext>
            </a:extLst>
          </p:cNvPr>
          <p:cNvPicPr>
            <a:picLocks noChangeAspect="1"/>
          </p:cNvPicPr>
          <p:nvPr/>
        </p:nvPicPr>
        <p:blipFill>
          <a:blip r:embed="rId5">
            <a:extLst>
              <a:ext uri="{28A0092B-C50C-407E-A947-70E740481C1C}">
                <a14:useLocalDpi xmlns:a14="http://schemas.microsoft.com/office/drawing/2010/main" val="0"/>
              </a:ext>
            </a:extLst>
          </a:blip>
          <a:srcRect t="15056"/>
          <a:stretch/>
        </p:blipFill>
        <p:spPr>
          <a:xfrm>
            <a:off x="639938" y="287688"/>
            <a:ext cx="1875207" cy="796438"/>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995E78B3-283D-1FA0-C3F9-14C3BB37A99A}"/>
              </a:ext>
            </a:extLst>
          </p:cNvPr>
          <p:cNvPicPr>
            <a:picLocks noChangeAspect="1"/>
          </p:cNvPicPr>
          <p:nvPr/>
        </p:nvPicPr>
        <p:blipFill>
          <a:blip r:embed="rId6">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8" name="Picture 7" descr="A screenshot of a chat&#10;&#10;AI-generated content may be incorrect.">
            <a:extLst>
              <a:ext uri="{FF2B5EF4-FFF2-40B4-BE49-F238E27FC236}">
                <a16:creationId xmlns:a16="http://schemas.microsoft.com/office/drawing/2014/main" id="{219E4E2D-C465-36BB-A968-2BFF122F0CA1}"/>
              </a:ext>
            </a:extLst>
          </p:cNvPr>
          <p:cNvPicPr>
            <a:picLocks noChangeAspect="1"/>
          </p:cNvPicPr>
          <p:nvPr/>
        </p:nvPicPr>
        <p:blipFill>
          <a:blip r:embed="rId7">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9" name="Picture 8" descr="A screenshot of a computer screen&#10;&#10;AI-generated content may be incorrect.">
            <a:extLst>
              <a:ext uri="{FF2B5EF4-FFF2-40B4-BE49-F238E27FC236}">
                <a16:creationId xmlns:a16="http://schemas.microsoft.com/office/drawing/2014/main" id="{94F01BEF-FA21-C8C7-85A8-72C9E63E6688}"/>
              </a:ext>
            </a:extLst>
          </p:cNvPr>
          <p:cNvPicPr>
            <a:picLocks noChangeAspect="1"/>
          </p:cNvPicPr>
          <p:nvPr/>
        </p:nvPicPr>
        <p:blipFill>
          <a:blip r:embed="rId8">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10" name="Picture 9" descr="A screenshot of a phone&#10;&#10;AI-generated content may be incorrect.">
            <a:extLst>
              <a:ext uri="{FF2B5EF4-FFF2-40B4-BE49-F238E27FC236}">
                <a16:creationId xmlns:a16="http://schemas.microsoft.com/office/drawing/2014/main" id="{54D2D92A-8963-A08A-4435-44BA6F666090}"/>
              </a:ext>
            </a:extLst>
          </p:cNvPr>
          <p:cNvPicPr>
            <a:picLocks noChangeAspect="1"/>
          </p:cNvPicPr>
          <p:nvPr/>
        </p:nvPicPr>
        <p:blipFill>
          <a:blip r:embed="rId9">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pic>
        <p:nvPicPr>
          <p:cNvPr id="11" name="Picture 10" descr="A screenshot of a chat box&#10;&#10;AI-generated content may be incorrect.">
            <a:extLst>
              <a:ext uri="{FF2B5EF4-FFF2-40B4-BE49-F238E27FC236}">
                <a16:creationId xmlns:a16="http://schemas.microsoft.com/office/drawing/2014/main" id="{CA4F20CB-71FA-822B-1487-35E348588477}"/>
              </a:ext>
            </a:extLst>
          </p:cNvPr>
          <p:cNvPicPr>
            <a:picLocks noChangeAspect="1"/>
          </p:cNvPicPr>
          <p:nvPr/>
        </p:nvPicPr>
        <p:blipFill>
          <a:blip r:embed="rId10">
            <a:extLst>
              <a:ext uri="{28A0092B-C50C-407E-A947-70E740481C1C}">
                <a14:useLocalDpi xmlns:a14="http://schemas.microsoft.com/office/drawing/2010/main" val="0"/>
              </a:ext>
            </a:extLst>
          </a:blip>
          <a:srcRect b="22133"/>
          <a:stretch/>
        </p:blipFill>
        <p:spPr>
          <a:xfrm>
            <a:off x="10070058" y="219389"/>
            <a:ext cx="1800000" cy="884009"/>
          </a:xfrm>
          <a:prstGeom prst="rect">
            <a:avLst/>
          </a:prstGeom>
        </p:spPr>
      </p:pic>
    </p:spTree>
    <p:extLst>
      <p:ext uri="{BB962C8B-B14F-4D97-AF65-F5344CB8AC3E}">
        <p14:creationId xmlns:p14="http://schemas.microsoft.com/office/powerpoint/2010/main" val="816071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2F7D26-B33D-7F25-EAA0-358DCD7312EC}"/>
            </a:ext>
          </a:extLst>
        </p:cNvPr>
        <p:cNvGrpSpPr/>
        <p:nvPr/>
      </p:nvGrpSpPr>
      <p:grpSpPr>
        <a:xfrm>
          <a:off x="0" y="0"/>
          <a:ext cx="0" cy="0"/>
          <a:chOff x="0" y="0"/>
          <a:chExt cx="0" cy="0"/>
        </a:xfrm>
      </p:grpSpPr>
      <p:pic>
        <p:nvPicPr>
          <p:cNvPr id="3" name="Picture 2" descr="A screenshot of a chat box&#10;&#10;AI-generated content may be incorrect.">
            <a:extLst>
              <a:ext uri="{FF2B5EF4-FFF2-40B4-BE49-F238E27FC236}">
                <a16:creationId xmlns:a16="http://schemas.microsoft.com/office/drawing/2014/main" id="{3E6EBE5E-CCED-AFF5-C38A-A3EB98A64EF3}"/>
              </a:ext>
            </a:extLst>
          </p:cNvPr>
          <p:cNvPicPr>
            <a:picLocks noChangeAspect="1"/>
          </p:cNvPicPr>
          <p:nvPr/>
        </p:nvPicPr>
        <p:blipFill>
          <a:blip r:embed="rId2">
            <a:extLst>
              <a:ext uri="{28A0092B-C50C-407E-A947-70E740481C1C}">
                <a14:useLocalDpi xmlns:a14="http://schemas.microsoft.com/office/drawing/2010/main" val="0"/>
              </a:ext>
            </a:extLst>
          </a:blip>
          <a:srcRect b="22133"/>
          <a:stretch/>
        </p:blipFill>
        <p:spPr>
          <a:xfrm>
            <a:off x="1345653" y="1509304"/>
            <a:ext cx="9500693" cy="4665944"/>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9C79B471-109B-DBF5-AFC4-8DE155D7832D}"/>
              </a:ext>
            </a:extLst>
          </p:cNvPr>
          <p:cNvPicPr>
            <a:picLocks noChangeAspect="1"/>
          </p:cNvPicPr>
          <p:nvPr/>
        </p:nvPicPr>
        <p:blipFill>
          <a:blip r:embed="rId3">
            <a:extLst>
              <a:ext uri="{28A0092B-C50C-407E-A947-70E740481C1C}">
                <a14:useLocalDpi xmlns:a14="http://schemas.microsoft.com/office/drawing/2010/main" val="0"/>
              </a:ext>
            </a:extLst>
          </a:blip>
          <a:srcRect l="32400" b="21436"/>
          <a:stretch/>
        </p:blipFill>
        <p:spPr>
          <a:xfrm>
            <a:off x="303758" y="193752"/>
            <a:ext cx="1800000" cy="796439"/>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529A74A7-01D7-E2B0-004C-37B9A2899FC3}"/>
              </a:ext>
            </a:extLst>
          </p:cNvPr>
          <p:cNvPicPr>
            <a:picLocks noChangeAspect="1"/>
          </p:cNvPicPr>
          <p:nvPr/>
        </p:nvPicPr>
        <p:blipFill>
          <a:blip r:embed="rId4">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5" name="Picture 4" descr="A screenshot of a chat&#10;&#10;AI-generated content may be incorrect.">
            <a:extLst>
              <a:ext uri="{FF2B5EF4-FFF2-40B4-BE49-F238E27FC236}">
                <a16:creationId xmlns:a16="http://schemas.microsoft.com/office/drawing/2014/main" id="{73F9AB9C-579B-3B1F-9369-C32685D545FE}"/>
              </a:ext>
            </a:extLst>
          </p:cNvPr>
          <p:cNvPicPr>
            <a:picLocks noChangeAspect="1"/>
          </p:cNvPicPr>
          <p:nvPr/>
        </p:nvPicPr>
        <p:blipFill>
          <a:blip r:embed="rId5">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6" name="Picture 5" descr="A screenshot of a computer screen&#10;&#10;AI-generated content may be incorrect.">
            <a:extLst>
              <a:ext uri="{FF2B5EF4-FFF2-40B4-BE49-F238E27FC236}">
                <a16:creationId xmlns:a16="http://schemas.microsoft.com/office/drawing/2014/main" id="{7576F1B5-7C28-946D-1D88-D8FA1060AF8B}"/>
              </a:ext>
            </a:extLst>
          </p:cNvPr>
          <p:cNvPicPr>
            <a:picLocks noChangeAspect="1"/>
          </p:cNvPicPr>
          <p:nvPr/>
        </p:nvPicPr>
        <p:blipFill>
          <a:blip r:embed="rId6">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7" name="Picture 6" descr="A screenshot of a phone&#10;&#10;AI-generated content may be incorrect.">
            <a:extLst>
              <a:ext uri="{FF2B5EF4-FFF2-40B4-BE49-F238E27FC236}">
                <a16:creationId xmlns:a16="http://schemas.microsoft.com/office/drawing/2014/main" id="{63D4184B-2001-8F40-5D6E-6B0325BC0EB5}"/>
              </a:ext>
            </a:extLst>
          </p:cNvPr>
          <p:cNvPicPr>
            <a:picLocks noChangeAspect="1"/>
          </p:cNvPicPr>
          <p:nvPr/>
        </p:nvPicPr>
        <p:blipFill>
          <a:blip r:embed="rId7">
            <a:extLst>
              <a:ext uri="{28A0092B-C50C-407E-A947-70E740481C1C}">
                <a14:useLocalDpi xmlns:a14="http://schemas.microsoft.com/office/drawing/2010/main" val="0"/>
              </a:ext>
            </a:extLst>
          </a:blip>
          <a:srcRect l="23850" r="23801"/>
          <a:stretch/>
        </p:blipFill>
        <p:spPr>
          <a:xfrm>
            <a:off x="10576531" y="297763"/>
            <a:ext cx="787054" cy="789309"/>
          </a:xfrm>
          <a:prstGeom prst="rect">
            <a:avLst/>
          </a:prstGeom>
        </p:spPr>
      </p:pic>
    </p:spTree>
    <p:extLst>
      <p:ext uri="{BB962C8B-B14F-4D97-AF65-F5344CB8AC3E}">
        <p14:creationId xmlns:p14="http://schemas.microsoft.com/office/powerpoint/2010/main" val="224842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A1F0F9-F57D-BF40-653A-075430D5786D}"/>
            </a:ext>
          </a:extLst>
        </p:cNvPr>
        <p:cNvGrpSpPr/>
        <p:nvPr/>
      </p:nvGrpSpPr>
      <p:grpSpPr>
        <a:xfrm>
          <a:off x="0" y="0"/>
          <a:ext cx="0" cy="0"/>
          <a:chOff x="0" y="0"/>
          <a:chExt cx="0" cy="0"/>
        </a:xfrm>
      </p:grpSpPr>
      <p:pic>
        <p:nvPicPr>
          <p:cNvPr id="4" name="Picture 3" descr="A screenshot of a phone&#10;&#10;AI-generated content may be incorrect.">
            <a:extLst>
              <a:ext uri="{FF2B5EF4-FFF2-40B4-BE49-F238E27FC236}">
                <a16:creationId xmlns:a16="http://schemas.microsoft.com/office/drawing/2014/main" id="{C81DB616-425B-BAB7-A620-E03726C06698}"/>
              </a:ext>
            </a:extLst>
          </p:cNvPr>
          <p:cNvPicPr>
            <a:picLocks noChangeAspect="1"/>
          </p:cNvPicPr>
          <p:nvPr/>
        </p:nvPicPr>
        <p:blipFill>
          <a:blip r:embed="rId2">
            <a:extLst>
              <a:ext uri="{28A0092B-C50C-407E-A947-70E740481C1C}">
                <a14:useLocalDpi xmlns:a14="http://schemas.microsoft.com/office/drawing/2010/main" val="0"/>
              </a:ext>
            </a:extLst>
          </a:blip>
          <a:srcRect l="23850" r="23801"/>
          <a:stretch/>
        </p:blipFill>
        <p:spPr>
          <a:xfrm>
            <a:off x="2904744" y="228600"/>
            <a:ext cx="6382512" cy="6400800"/>
          </a:xfrm>
          <a:prstGeom prst="rect">
            <a:avLst/>
          </a:prstGeom>
        </p:spPr>
      </p:pic>
      <p:pic>
        <p:nvPicPr>
          <p:cNvPr id="2" name="Picture 1" descr="A screenshot of a computer&#10;&#10;AI-generated content may be incorrect.">
            <a:extLst>
              <a:ext uri="{FF2B5EF4-FFF2-40B4-BE49-F238E27FC236}">
                <a16:creationId xmlns:a16="http://schemas.microsoft.com/office/drawing/2014/main" id="{A59BDCED-52FF-EC74-4D06-4BC388925B14}"/>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3" name="Picture 2" descr="A screenshot of a chat&#10;&#10;AI-generated content may be incorrect.">
            <a:extLst>
              <a:ext uri="{FF2B5EF4-FFF2-40B4-BE49-F238E27FC236}">
                <a16:creationId xmlns:a16="http://schemas.microsoft.com/office/drawing/2014/main" id="{1F4B2D24-362A-14E5-34BB-03EB2646FB6F}"/>
              </a:ext>
            </a:extLst>
          </p:cNvPr>
          <p:cNvPicPr>
            <a:picLocks noChangeAspect="1"/>
          </p:cNvPicPr>
          <p:nvPr/>
        </p:nvPicPr>
        <p:blipFill>
          <a:blip r:embed="rId4">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5" name="Picture 4" descr="A screenshot of a computer screen&#10;&#10;AI-generated content may be incorrect.">
            <a:extLst>
              <a:ext uri="{FF2B5EF4-FFF2-40B4-BE49-F238E27FC236}">
                <a16:creationId xmlns:a16="http://schemas.microsoft.com/office/drawing/2014/main" id="{3F4EF923-F4E3-0FBC-A2E7-B2319BE24FEF}"/>
              </a:ext>
            </a:extLst>
          </p:cNvPr>
          <p:cNvPicPr>
            <a:picLocks noChangeAspect="1"/>
          </p:cNvPicPr>
          <p:nvPr/>
        </p:nvPicPr>
        <p:blipFill>
          <a:blip r:embed="rId5">
            <a:extLst>
              <a:ext uri="{28A0092B-C50C-407E-A947-70E740481C1C}">
                <a14:useLocalDpi xmlns:a14="http://schemas.microsoft.com/office/drawing/2010/main" val="0"/>
              </a:ext>
            </a:extLst>
          </a:blip>
          <a:srcRect b="21856"/>
          <a:stretch/>
        </p:blipFill>
        <p:spPr>
          <a:xfrm>
            <a:off x="10070058" y="340239"/>
            <a:ext cx="1800000" cy="779486"/>
          </a:xfrm>
          <a:prstGeom prst="rect">
            <a:avLst/>
          </a:prstGeom>
        </p:spPr>
      </p:pic>
      <p:pic>
        <p:nvPicPr>
          <p:cNvPr id="7" name="Picture 6" descr="A screenshot of a chat box&#10;&#10;AI-generated content may be incorrect.">
            <a:extLst>
              <a:ext uri="{FF2B5EF4-FFF2-40B4-BE49-F238E27FC236}">
                <a16:creationId xmlns:a16="http://schemas.microsoft.com/office/drawing/2014/main" id="{931831FC-2130-800B-24AD-A9D8B02D75CF}"/>
              </a:ext>
            </a:extLst>
          </p:cNvPr>
          <p:cNvPicPr>
            <a:picLocks noChangeAspect="1"/>
          </p:cNvPicPr>
          <p:nvPr/>
        </p:nvPicPr>
        <p:blipFill>
          <a:blip r:embed="rId6">
            <a:extLst>
              <a:ext uri="{28A0092B-C50C-407E-A947-70E740481C1C}">
                <a14:useLocalDpi xmlns:a14="http://schemas.microsoft.com/office/drawing/2010/main" val="0"/>
              </a:ext>
            </a:extLst>
          </a:blip>
          <a:srcRect b="22133"/>
          <a:stretch/>
        </p:blipFill>
        <p:spPr>
          <a:xfrm>
            <a:off x="321942" y="228600"/>
            <a:ext cx="1635825" cy="803380"/>
          </a:xfrm>
          <a:prstGeom prst="rect">
            <a:avLst/>
          </a:prstGeom>
        </p:spPr>
      </p:pic>
    </p:spTree>
    <p:extLst>
      <p:ext uri="{BB962C8B-B14F-4D97-AF65-F5344CB8AC3E}">
        <p14:creationId xmlns:p14="http://schemas.microsoft.com/office/powerpoint/2010/main" val="2021297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0900E1-FEBD-603F-CEF3-8036BFBA6EBF}"/>
            </a:ext>
          </a:extLst>
        </p:cNvPr>
        <p:cNvGrpSpPr/>
        <p:nvPr/>
      </p:nvGrpSpPr>
      <p:grpSpPr>
        <a:xfrm>
          <a:off x="0" y="0"/>
          <a:ext cx="0" cy="0"/>
          <a:chOff x="0" y="0"/>
          <a:chExt cx="0" cy="0"/>
        </a:xfrm>
      </p:grpSpPr>
      <p:pic>
        <p:nvPicPr>
          <p:cNvPr id="3" name="Picture 2" descr="A screenshot of a computer screen&#10;&#10;AI-generated content may be incorrect.">
            <a:extLst>
              <a:ext uri="{FF2B5EF4-FFF2-40B4-BE49-F238E27FC236}">
                <a16:creationId xmlns:a16="http://schemas.microsoft.com/office/drawing/2014/main" id="{3751FE59-B570-8B50-A44E-412E8A52B0EE}"/>
              </a:ext>
            </a:extLst>
          </p:cNvPr>
          <p:cNvPicPr>
            <a:picLocks noChangeAspect="1"/>
          </p:cNvPicPr>
          <p:nvPr/>
        </p:nvPicPr>
        <p:blipFill>
          <a:blip r:embed="rId2">
            <a:extLst>
              <a:ext uri="{28A0092B-C50C-407E-A947-70E740481C1C}">
                <a14:useLocalDpi xmlns:a14="http://schemas.microsoft.com/office/drawing/2010/main" val="0"/>
              </a:ext>
            </a:extLst>
          </a:blip>
          <a:srcRect b="21856"/>
          <a:stretch/>
        </p:blipFill>
        <p:spPr>
          <a:xfrm>
            <a:off x="1522958" y="1448654"/>
            <a:ext cx="9146084" cy="3960692"/>
          </a:xfrm>
          <a:prstGeom prst="rect">
            <a:avLst/>
          </a:prstGeom>
        </p:spPr>
      </p:pic>
      <p:pic>
        <p:nvPicPr>
          <p:cNvPr id="2" name="Picture 1" descr="A screenshot of a computer&#10;&#10;AI-generated content may be incorrect.">
            <a:extLst>
              <a:ext uri="{FF2B5EF4-FFF2-40B4-BE49-F238E27FC236}">
                <a16:creationId xmlns:a16="http://schemas.microsoft.com/office/drawing/2014/main" id="{5823299D-6E33-FC71-57E2-7C93FC6612F2}"/>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4" name="Picture 3" descr="A screenshot of a chat&#10;&#10;AI-generated content may be incorrect.">
            <a:extLst>
              <a:ext uri="{FF2B5EF4-FFF2-40B4-BE49-F238E27FC236}">
                <a16:creationId xmlns:a16="http://schemas.microsoft.com/office/drawing/2014/main" id="{24FFEA14-0818-131E-2D25-72F4B45ED456}"/>
              </a:ext>
            </a:extLst>
          </p:cNvPr>
          <p:cNvPicPr>
            <a:picLocks noChangeAspect="1"/>
          </p:cNvPicPr>
          <p:nvPr/>
        </p:nvPicPr>
        <p:blipFill>
          <a:blip r:embed="rId4">
            <a:extLst>
              <a:ext uri="{28A0092B-C50C-407E-A947-70E740481C1C}">
                <a14:useLocalDpi xmlns:a14="http://schemas.microsoft.com/office/drawing/2010/main" val="0"/>
              </a:ext>
            </a:extLst>
          </a:blip>
          <a:srcRect b="20871"/>
          <a:stretch/>
        </p:blipFill>
        <p:spPr>
          <a:xfrm>
            <a:off x="10070058" y="297763"/>
            <a:ext cx="1800000" cy="789309"/>
          </a:xfrm>
          <a:prstGeom prst="rect">
            <a:avLst/>
          </a:prstGeom>
        </p:spPr>
      </p:pic>
      <p:pic>
        <p:nvPicPr>
          <p:cNvPr id="7" name="Picture 6" descr="A screenshot of a chat box&#10;&#10;AI-generated content may be incorrect.">
            <a:extLst>
              <a:ext uri="{FF2B5EF4-FFF2-40B4-BE49-F238E27FC236}">
                <a16:creationId xmlns:a16="http://schemas.microsoft.com/office/drawing/2014/main" id="{5D0F5137-A67E-54D5-7614-ED4D2290ECEC}"/>
              </a:ext>
            </a:extLst>
          </p:cNvPr>
          <p:cNvPicPr>
            <a:picLocks noChangeAspect="1"/>
          </p:cNvPicPr>
          <p:nvPr/>
        </p:nvPicPr>
        <p:blipFill>
          <a:blip r:embed="rId5">
            <a:extLst>
              <a:ext uri="{28A0092B-C50C-407E-A947-70E740481C1C}">
                <a14:useLocalDpi xmlns:a14="http://schemas.microsoft.com/office/drawing/2010/main" val="0"/>
              </a:ext>
            </a:extLst>
          </a:blip>
          <a:srcRect b="22133"/>
          <a:stretch/>
        </p:blipFill>
        <p:spPr>
          <a:xfrm>
            <a:off x="321942" y="228600"/>
            <a:ext cx="1635825" cy="803380"/>
          </a:xfrm>
          <a:prstGeom prst="rect">
            <a:avLst/>
          </a:prstGeom>
        </p:spPr>
      </p:pic>
      <p:pic>
        <p:nvPicPr>
          <p:cNvPr id="6" name="Picture 5" descr="A screenshot of a phone&#10;&#10;AI-generated content may be incorrect.">
            <a:extLst>
              <a:ext uri="{FF2B5EF4-FFF2-40B4-BE49-F238E27FC236}">
                <a16:creationId xmlns:a16="http://schemas.microsoft.com/office/drawing/2014/main" id="{8ABA3F60-D893-59E1-112D-8B774321AA03}"/>
              </a:ext>
            </a:extLst>
          </p:cNvPr>
          <p:cNvPicPr>
            <a:picLocks noChangeAspect="1"/>
          </p:cNvPicPr>
          <p:nvPr/>
        </p:nvPicPr>
        <p:blipFill>
          <a:blip r:embed="rId6">
            <a:extLst>
              <a:ext uri="{28A0092B-C50C-407E-A947-70E740481C1C}">
                <a14:useLocalDpi xmlns:a14="http://schemas.microsoft.com/office/drawing/2010/main" val="0"/>
              </a:ext>
            </a:extLst>
          </a:blip>
          <a:srcRect l="23850" r="23801"/>
          <a:stretch/>
        </p:blipFill>
        <p:spPr>
          <a:xfrm>
            <a:off x="630838" y="131429"/>
            <a:ext cx="1018032" cy="1020949"/>
          </a:xfrm>
          <a:prstGeom prst="rect">
            <a:avLst/>
          </a:prstGeom>
        </p:spPr>
      </p:pic>
    </p:spTree>
    <p:extLst>
      <p:ext uri="{BB962C8B-B14F-4D97-AF65-F5344CB8AC3E}">
        <p14:creationId xmlns:p14="http://schemas.microsoft.com/office/powerpoint/2010/main" val="2657753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911F0-2B7D-371D-6355-BF9142EC5D95}"/>
            </a:ext>
          </a:extLst>
        </p:cNvPr>
        <p:cNvGrpSpPr/>
        <p:nvPr/>
      </p:nvGrpSpPr>
      <p:grpSpPr>
        <a:xfrm>
          <a:off x="0" y="0"/>
          <a:ext cx="0" cy="0"/>
          <a:chOff x="0" y="0"/>
          <a:chExt cx="0" cy="0"/>
        </a:xfrm>
      </p:grpSpPr>
      <p:pic>
        <p:nvPicPr>
          <p:cNvPr id="4" name="Picture 3" descr="A screenshot of a chat&#10;&#10;AI-generated content may be incorrect.">
            <a:extLst>
              <a:ext uri="{FF2B5EF4-FFF2-40B4-BE49-F238E27FC236}">
                <a16:creationId xmlns:a16="http://schemas.microsoft.com/office/drawing/2014/main" id="{DA75E555-2762-583F-A224-F77093EEF736}"/>
              </a:ext>
            </a:extLst>
          </p:cNvPr>
          <p:cNvPicPr>
            <a:picLocks noChangeAspect="1"/>
          </p:cNvPicPr>
          <p:nvPr/>
        </p:nvPicPr>
        <p:blipFill>
          <a:blip r:embed="rId3">
            <a:extLst>
              <a:ext uri="{28A0092B-C50C-407E-A947-70E740481C1C}">
                <a14:useLocalDpi xmlns:a14="http://schemas.microsoft.com/office/drawing/2010/main" val="0"/>
              </a:ext>
            </a:extLst>
          </a:blip>
          <a:srcRect b="20871"/>
          <a:stretch/>
        </p:blipFill>
        <p:spPr>
          <a:xfrm>
            <a:off x="1522958" y="1423698"/>
            <a:ext cx="9146084" cy="4010603"/>
          </a:xfrm>
          <a:prstGeom prst="rect">
            <a:avLst/>
          </a:prstGeom>
        </p:spPr>
      </p:pic>
      <p:pic>
        <p:nvPicPr>
          <p:cNvPr id="2" name="Picture 1" descr="A screenshot of a computer&#10;&#10;AI-generated content may be incorrect.">
            <a:extLst>
              <a:ext uri="{FF2B5EF4-FFF2-40B4-BE49-F238E27FC236}">
                <a16:creationId xmlns:a16="http://schemas.microsoft.com/office/drawing/2014/main" id="{6CDEF336-CACB-2038-C015-27DF19EF237E}"/>
              </a:ext>
            </a:extLst>
          </p:cNvPr>
          <p:cNvPicPr>
            <a:picLocks noChangeAspect="1"/>
          </p:cNvPicPr>
          <p:nvPr/>
        </p:nvPicPr>
        <p:blipFill>
          <a:blip r:embed="rId4">
            <a:extLst>
              <a:ext uri="{28A0092B-C50C-407E-A947-70E740481C1C}">
                <a14:useLocalDpi xmlns:a14="http://schemas.microsoft.com/office/drawing/2010/main" val="0"/>
              </a:ext>
            </a:extLst>
          </a:blip>
          <a:srcRect b="18950"/>
          <a:stretch/>
        </p:blipFill>
        <p:spPr>
          <a:xfrm>
            <a:off x="10070058" y="232458"/>
            <a:ext cx="1800000" cy="919920"/>
          </a:xfrm>
          <a:prstGeom prst="rect">
            <a:avLst/>
          </a:prstGeom>
        </p:spPr>
      </p:pic>
      <p:pic>
        <p:nvPicPr>
          <p:cNvPr id="5" name="Picture 4" descr="A screenshot of a chat box&#10;&#10;AI-generated content may be incorrect.">
            <a:extLst>
              <a:ext uri="{FF2B5EF4-FFF2-40B4-BE49-F238E27FC236}">
                <a16:creationId xmlns:a16="http://schemas.microsoft.com/office/drawing/2014/main" id="{47BBF67A-5FAC-D59D-E2CD-1822301F9914}"/>
              </a:ext>
            </a:extLst>
          </p:cNvPr>
          <p:cNvPicPr>
            <a:picLocks noChangeAspect="1"/>
          </p:cNvPicPr>
          <p:nvPr/>
        </p:nvPicPr>
        <p:blipFill>
          <a:blip r:embed="rId5">
            <a:extLst>
              <a:ext uri="{28A0092B-C50C-407E-A947-70E740481C1C}">
                <a14:useLocalDpi xmlns:a14="http://schemas.microsoft.com/office/drawing/2010/main" val="0"/>
              </a:ext>
            </a:extLst>
          </a:blip>
          <a:srcRect b="22133"/>
          <a:stretch/>
        </p:blipFill>
        <p:spPr>
          <a:xfrm>
            <a:off x="321942" y="228600"/>
            <a:ext cx="1635825" cy="803380"/>
          </a:xfrm>
          <a:prstGeom prst="rect">
            <a:avLst/>
          </a:prstGeom>
        </p:spPr>
      </p:pic>
      <p:pic>
        <p:nvPicPr>
          <p:cNvPr id="6" name="Picture 5" descr="A screenshot of a phone&#10;&#10;AI-generated content may be incorrect.">
            <a:extLst>
              <a:ext uri="{FF2B5EF4-FFF2-40B4-BE49-F238E27FC236}">
                <a16:creationId xmlns:a16="http://schemas.microsoft.com/office/drawing/2014/main" id="{41DFCDEC-F1D1-C603-F459-3537ACADAB49}"/>
              </a:ext>
            </a:extLst>
          </p:cNvPr>
          <p:cNvPicPr>
            <a:picLocks noChangeAspect="1"/>
          </p:cNvPicPr>
          <p:nvPr/>
        </p:nvPicPr>
        <p:blipFill>
          <a:blip r:embed="rId6">
            <a:extLst>
              <a:ext uri="{28A0092B-C50C-407E-A947-70E740481C1C}">
                <a14:useLocalDpi xmlns:a14="http://schemas.microsoft.com/office/drawing/2010/main" val="0"/>
              </a:ext>
            </a:extLst>
          </a:blip>
          <a:srcRect l="23850" r="23801"/>
          <a:stretch/>
        </p:blipFill>
        <p:spPr>
          <a:xfrm>
            <a:off x="630838" y="131429"/>
            <a:ext cx="1018032" cy="1020949"/>
          </a:xfrm>
          <a:prstGeom prst="rect">
            <a:avLst/>
          </a:prstGeom>
        </p:spPr>
      </p:pic>
      <p:pic>
        <p:nvPicPr>
          <p:cNvPr id="7" name="Picture 6" descr="A screenshot of a computer screen&#10;&#10;AI-generated content may be incorrect.">
            <a:extLst>
              <a:ext uri="{FF2B5EF4-FFF2-40B4-BE49-F238E27FC236}">
                <a16:creationId xmlns:a16="http://schemas.microsoft.com/office/drawing/2014/main" id="{5A58FBCF-367F-49C8-1BAD-F242C4511CDD}"/>
              </a:ext>
            </a:extLst>
          </p:cNvPr>
          <p:cNvPicPr>
            <a:picLocks noChangeAspect="1"/>
          </p:cNvPicPr>
          <p:nvPr/>
        </p:nvPicPr>
        <p:blipFill>
          <a:blip r:embed="rId7">
            <a:extLst>
              <a:ext uri="{28A0092B-C50C-407E-A947-70E740481C1C}">
                <a14:useLocalDpi xmlns:a14="http://schemas.microsoft.com/office/drawing/2010/main" val="0"/>
              </a:ext>
            </a:extLst>
          </a:blip>
          <a:srcRect b="21856"/>
          <a:stretch/>
        </p:blipFill>
        <p:spPr>
          <a:xfrm>
            <a:off x="317852" y="126978"/>
            <a:ext cx="1842985" cy="1020949"/>
          </a:xfrm>
          <a:prstGeom prst="rect">
            <a:avLst/>
          </a:prstGeom>
        </p:spPr>
      </p:pic>
    </p:spTree>
    <p:extLst>
      <p:ext uri="{BB962C8B-B14F-4D97-AF65-F5344CB8AC3E}">
        <p14:creationId xmlns:p14="http://schemas.microsoft.com/office/powerpoint/2010/main" val="4061357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7CDCF-A8D6-E25F-40CA-9AA8C5588A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9C090B-A10E-0719-9F92-6FC640DF1DB5}"/>
              </a:ext>
            </a:extLst>
          </p:cNvPr>
          <p:cNvSpPr>
            <a:spLocks noGrp="1"/>
          </p:cNvSpPr>
          <p:nvPr>
            <p:ph type="title"/>
          </p:nvPr>
        </p:nvSpPr>
        <p:spPr>
          <a:xfrm>
            <a:off x="374650" y="7833518"/>
            <a:ext cx="6248400" cy="1325563"/>
          </a:xfrm>
        </p:spPr>
        <p:txBody>
          <a:bodyPr>
            <a:normAutofit/>
          </a:bodyPr>
          <a:lstStyle/>
          <a:p>
            <a:r>
              <a:rPr lang="en-US" sz="6000" dirty="0"/>
              <a:t>Is good </a:t>
            </a:r>
            <a:r>
              <a:rPr lang="en-US" sz="6000" dirty="0">
                <a:solidFill>
                  <a:schemeClr val="bg1"/>
                </a:solidFill>
                <a:highlight>
                  <a:srgbClr val="084C61"/>
                </a:highlight>
              </a:rPr>
              <a:t>UI</a:t>
            </a:r>
            <a:r>
              <a:rPr lang="en-US" sz="6000" dirty="0"/>
              <a:t> enough?</a:t>
            </a:r>
          </a:p>
        </p:txBody>
      </p:sp>
      <p:sp>
        <p:nvSpPr>
          <p:cNvPr id="5" name="TextBox 4">
            <a:extLst>
              <a:ext uri="{FF2B5EF4-FFF2-40B4-BE49-F238E27FC236}">
                <a16:creationId xmlns:a16="http://schemas.microsoft.com/office/drawing/2014/main" id="{CFEFAA9C-A2FD-3885-C519-12AF29DB9974}"/>
              </a:ext>
            </a:extLst>
          </p:cNvPr>
          <p:cNvSpPr txBox="1"/>
          <p:nvPr/>
        </p:nvSpPr>
        <p:spPr>
          <a:xfrm>
            <a:off x="4623230" y="2613392"/>
            <a:ext cx="2945539" cy="1631216"/>
          </a:xfrm>
          <a:prstGeom prst="rect">
            <a:avLst/>
          </a:prstGeom>
          <a:noFill/>
        </p:spPr>
        <p:txBody>
          <a:bodyPr wrap="square" rtlCol="0">
            <a:spAutoFit/>
          </a:bodyPr>
          <a:lstStyle/>
          <a:p>
            <a:r>
              <a:rPr lang="en-US" sz="10000" dirty="0"/>
              <a:t>NO!</a:t>
            </a:r>
          </a:p>
        </p:txBody>
      </p:sp>
      <p:pic>
        <p:nvPicPr>
          <p:cNvPr id="3" name="Picture 3">
            <a:extLst>
              <a:ext uri="{FF2B5EF4-FFF2-40B4-BE49-F238E27FC236}">
                <a16:creationId xmlns:a16="http://schemas.microsoft.com/office/drawing/2014/main" id="{411B659A-F3A5-81EC-BF1E-EC4A98E9B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8875" y="-4366723"/>
            <a:ext cx="5953125" cy="250617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5">
            <a:extLst>
              <a:ext uri="{FF2B5EF4-FFF2-40B4-BE49-F238E27FC236}">
                <a16:creationId xmlns:a16="http://schemas.microsoft.com/office/drawing/2014/main" id="{203D288D-6609-3C41-860A-24EE0B1DDE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5060950"/>
            <a:ext cx="4330700" cy="433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7084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grpId="0" nodeType="afterEffect">
                                  <p:stCondLst>
                                    <p:cond delay="0"/>
                                  </p:stCondLst>
                                  <p:childTnLst>
                                    <p:animClr clrSpc="rgb" dir="cw">
                                      <p:cBhvr override="childStyle">
                                        <p:cTn id="6" dur="2000" fill="hold"/>
                                        <p:tgtEl>
                                          <p:spTgt spid="5"/>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F7F2A4-0B3E-ED89-9C12-FEC3077A68DF}"/>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8C042514-A472-746D-E63E-22457D9350E1}"/>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1522958" y="1091871"/>
            <a:ext cx="9146084" cy="4674257"/>
          </a:xfrm>
          <a:prstGeom prst="rect">
            <a:avLst/>
          </a:prstGeom>
        </p:spPr>
      </p:pic>
      <p:pic>
        <p:nvPicPr>
          <p:cNvPr id="4" name="Picture 3" descr="A screenshot of a computer screen&#10;&#10;AI-generated content may be incorrect.">
            <a:extLst>
              <a:ext uri="{FF2B5EF4-FFF2-40B4-BE49-F238E27FC236}">
                <a16:creationId xmlns:a16="http://schemas.microsoft.com/office/drawing/2014/main" id="{13122DDC-62C8-AB8B-D642-FC5D32313D87}"/>
              </a:ext>
            </a:extLst>
          </p:cNvPr>
          <p:cNvPicPr>
            <a:picLocks noChangeAspect="1"/>
          </p:cNvPicPr>
          <p:nvPr/>
        </p:nvPicPr>
        <p:blipFill>
          <a:blip r:embed="rId4">
            <a:extLst>
              <a:ext uri="{28A0092B-C50C-407E-A947-70E740481C1C}">
                <a14:useLocalDpi xmlns:a14="http://schemas.microsoft.com/office/drawing/2010/main" val="0"/>
              </a:ext>
            </a:extLst>
          </a:blip>
          <a:srcRect b="21856"/>
          <a:stretch/>
        </p:blipFill>
        <p:spPr>
          <a:xfrm>
            <a:off x="317853" y="126979"/>
            <a:ext cx="1569988" cy="869718"/>
          </a:xfrm>
          <a:prstGeom prst="rect">
            <a:avLst/>
          </a:prstGeom>
        </p:spPr>
      </p:pic>
    </p:spTree>
    <p:extLst>
      <p:ext uri="{BB962C8B-B14F-4D97-AF65-F5344CB8AC3E}">
        <p14:creationId xmlns:p14="http://schemas.microsoft.com/office/powerpoint/2010/main" val="1958882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353E9-8697-FE67-3CF2-ED88C99C3526}"/>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38AD3188-BD58-7E16-7BE0-DCCA74410627}"/>
              </a:ext>
            </a:extLst>
          </p:cNvPr>
          <p:cNvPicPr>
            <a:picLocks noChangeAspect="1"/>
          </p:cNvPicPr>
          <p:nvPr/>
        </p:nvPicPr>
        <p:blipFill>
          <a:blip r:embed="rId3">
            <a:extLst>
              <a:ext uri="{28A0092B-C50C-407E-A947-70E740481C1C}">
                <a14:useLocalDpi xmlns:a14="http://schemas.microsoft.com/office/drawing/2010/main" val="0"/>
              </a:ext>
            </a:extLst>
          </a:blip>
          <a:srcRect b="18950"/>
          <a:stretch/>
        </p:blipFill>
        <p:spPr>
          <a:xfrm>
            <a:off x="-7830797" y="-5248531"/>
            <a:ext cx="9146084" cy="4674257"/>
          </a:xfrm>
          <a:prstGeom prst="rect">
            <a:avLst/>
          </a:prstGeom>
        </p:spPr>
      </p:pic>
      <p:pic>
        <p:nvPicPr>
          <p:cNvPr id="4" name="Picture 3" descr="A screenshot of a computer screen&#10;&#10;AI-generated content may be incorrect.">
            <a:extLst>
              <a:ext uri="{FF2B5EF4-FFF2-40B4-BE49-F238E27FC236}">
                <a16:creationId xmlns:a16="http://schemas.microsoft.com/office/drawing/2014/main" id="{2248D476-DEA2-0548-C347-39E1BB5F0360}"/>
              </a:ext>
            </a:extLst>
          </p:cNvPr>
          <p:cNvPicPr>
            <a:picLocks noChangeAspect="1"/>
          </p:cNvPicPr>
          <p:nvPr/>
        </p:nvPicPr>
        <p:blipFill>
          <a:blip r:embed="rId4">
            <a:extLst>
              <a:ext uri="{28A0092B-C50C-407E-A947-70E740481C1C}">
                <a14:useLocalDpi xmlns:a14="http://schemas.microsoft.com/office/drawing/2010/main" val="0"/>
              </a:ext>
            </a:extLst>
          </a:blip>
          <a:srcRect b="21856"/>
          <a:stretch/>
        </p:blipFill>
        <p:spPr>
          <a:xfrm>
            <a:off x="-9035902" y="-6213423"/>
            <a:ext cx="1569988" cy="869718"/>
          </a:xfrm>
          <a:prstGeom prst="rect">
            <a:avLst/>
          </a:prstGeom>
        </p:spPr>
      </p:pic>
      <p:pic>
        <p:nvPicPr>
          <p:cNvPr id="8" name="Picture 7" descr="A person riding a bicycle&#10;&#10;AI-generated content may be incorrect.">
            <a:extLst>
              <a:ext uri="{FF2B5EF4-FFF2-40B4-BE49-F238E27FC236}">
                <a16:creationId xmlns:a16="http://schemas.microsoft.com/office/drawing/2014/main" id="{2EA48DBE-8039-D89C-AFF4-4426DC8824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2958" y="124828"/>
            <a:ext cx="9146084" cy="6608344"/>
          </a:xfrm>
          <a:prstGeom prst="rect">
            <a:avLst/>
          </a:prstGeom>
        </p:spPr>
      </p:pic>
    </p:spTree>
    <p:extLst>
      <p:ext uri="{BB962C8B-B14F-4D97-AF65-F5344CB8AC3E}">
        <p14:creationId xmlns:p14="http://schemas.microsoft.com/office/powerpoint/2010/main" val="2784793888"/>
      </p:ext>
    </p:extLst>
  </p:cSld>
  <p:clrMapOvr>
    <a:masterClrMapping/>
  </p:clrMapOvr>
  <mc:AlternateContent xmlns:mc="http://schemas.openxmlformats.org/markup-compatibility/2006">
    <mc:Choice xmlns:p14="http://schemas.microsoft.com/office/powerpoint/2010/main" Requires="p14">
      <p:transition spd="slow" p14:dur="900">
        <p14:flythrough dir="out" hasBounce="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14666-1182-18F6-59CD-5C21EEC489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537598-64F7-F57A-32C0-AE41CB58A533}"/>
              </a:ext>
            </a:extLst>
          </p:cNvPr>
          <p:cNvSpPr>
            <a:spLocks noGrp="1"/>
          </p:cNvSpPr>
          <p:nvPr>
            <p:ph type="title"/>
          </p:nvPr>
        </p:nvSpPr>
        <p:spPr>
          <a:xfrm>
            <a:off x="374650" y="7833518"/>
            <a:ext cx="6248400" cy="1325563"/>
          </a:xfrm>
        </p:spPr>
        <p:txBody>
          <a:bodyPr>
            <a:normAutofit/>
          </a:bodyPr>
          <a:lstStyle/>
          <a:p>
            <a:r>
              <a:rPr lang="en-US" sz="6000" dirty="0"/>
              <a:t>Is good </a:t>
            </a:r>
            <a:r>
              <a:rPr lang="en-US" sz="6000" dirty="0">
                <a:solidFill>
                  <a:schemeClr val="bg1"/>
                </a:solidFill>
                <a:highlight>
                  <a:srgbClr val="084C61"/>
                </a:highlight>
              </a:rPr>
              <a:t>UI</a:t>
            </a:r>
            <a:r>
              <a:rPr lang="en-US" sz="6000" dirty="0"/>
              <a:t> enough?</a:t>
            </a:r>
          </a:p>
        </p:txBody>
      </p:sp>
      <p:sp>
        <p:nvSpPr>
          <p:cNvPr id="5" name="TextBox 4">
            <a:extLst>
              <a:ext uri="{FF2B5EF4-FFF2-40B4-BE49-F238E27FC236}">
                <a16:creationId xmlns:a16="http://schemas.microsoft.com/office/drawing/2014/main" id="{0619443B-0417-2DC9-DF96-6180A7B76362}"/>
              </a:ext>
            </a:extLst>
          </p:cNvPr>
          <p:cNvSpPr txBox="1"/>
          <p:nvPr/>
        </p:nvSpPr>
        <p:spPr>
          <a:xfrm>
            <a:off x="-5941532" y="4970206"/>
            <a:ext cx="66704887" cy="9325630"/>
          </a:xfrm>
          <a:prstGeom prst="rect">
            <a:avLst/>
          </a:prstGeom>
          <a:noFill/>
        </p:spPr>
        <p:txBody>
          <a:bodyPr wrap="square" rtlCol="0">
            <a:spAutoFit/>
          </a:bodyPr>
          <a:lstStyle/>
          <a:p>
            <a:r>
              <a:rPr lang="en-US" sz="60000" dirty="0"/>
              <a:t>NO!</a:t>
            </a:r>
          </a:p>
        </p:txBody>
      </p:sp>
      <p:pic>
        <p:nvPicPr>
          <p:cNvPr id="3" name="Picture 3">
            <a:extLst>
              <a:ext uri="{FF2B5EF4-FFF2-40B4-BE49-F238E27FC236}">
                <a16:creationId xmlns:a16="http://schemas.microsoft.com/office/drawing/2014/main" id="{2B3B60DF-6B7E-CD9A-9416-AEFFC3550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2533" y="190764"/>
            <a:ext cx="1512056" cy="63655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5">
            <a:extLst>
              <a:ext uri="{FF2B5EF4-FFF2-40B4-BE49-F238E27FC236}">
                <a16:creationId xmlns:a16="http://schemas.microsoft.com/office/drawing/2014/main" id="{826B99D9-91AB-89C4-95B3-4586462EB8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97043" y="190764"/>
            <a:ext cx="1099970" cy="1099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5347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8D5E6-0389-B2B9-D6E6-C2AC583DFDED}"/>
            </a:ext>
          </a:extLst>
        </p:cNvPr>
        <p:cNvGrpSpPr/>
        <p:nvPr/>
      </p:nvGrpSpPr>
      <p:grpSpPr>
        <a:xfrm>
          <a:off x="0" y="0"/>
          <a:ext cx="0" cy="0"/>
          <a:chOff x="0" y="0"/>
          <a:chExt cx="0" cy="0"/>
        </a:xfrm>
      </p:grpSpPr>
      <p:pic>
        <p:nvPicPr>
          <p:cNvPr id="1029" name="Picture 5">
            <a:extLst>
              <a:ext uri="{FF2B5EF4-FFF2-40B4-BE49-F238E27FC236}">
                <a16:creationId xmlns:a16="http://schemas.microsoft.com/office/drawing/2014/main" id="{B4FAA847-479C-4BC5-CB52-C4A18CD7A1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5750" y="158750"/>
            <a:ext cx="6540500" cy="65405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a:extLst>
              <a:ext uri="{FF2B5EF4-FFF2-40B4-BE49-F238E27FC236}">
                <a16:creationId xmlns:a16="http://schemas.microsoft.com/office/drawing/2014/main" id="{562D1C24-5D9D-0096-56E5-013D2D537B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62533" y="190764"/>
            <a:ext cx="1512056" cy="636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2247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0F15B-A23B-0EF3-098E-0C9859DD8C75}"/>
            </a:ext>
          </a:extLst>
        </p:cNvPr>
        <p:cNvGrpSpPr/>
        <p:nvPr/>
      </p:nvGrpSpPr>
      <p:grpSpPr>
        <a:xfrm>
          <a:off x="0" y="0"/>
          <a:ext cx="0" cy="0"/>
          <a:chOff x="0" y="0"/>
          <a:chExt cx="0" cy="0"/>
        </a:xfrm>
      </p:grpSpPr>
      <p:pic>
        <p:nvPicPr>
          <p:cNvPr id="1029" name="Picture 5">
            <a:extLst>
              <a:ext uri="{FF2B5EF4-FFF2-40B4-BE49-F238E27FC236}">
                <a16:creationId xmlns:a16="http://schemas.microsoft.com/office/drawing/2014/main" id="{4F02B1A8-31FF-5CAA-AA4C-B38FA09430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5750" y="7575550"/>
            <a:ext cx="6540500" cy="65405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C8B95ADF-DBE6-ED3D-7E22-C26B16D75E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789" y="1138756"/>
            <a:ext cx="10880419" cy="4580487"/>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76B574C2-CCD2-6BBC-374B-6B10603945C8}"/>
              </a:ext>
            </a:extLst>
          </p:cNvPr>
          <p:cNvSpPr txBox="1">
            <a:spLocks/>
          </p:cNvSpPr>
          <p:nvPr/>
        </p:nvSpPr>
        <p:spPr>
          <a:xfrm>
            <a:off x="-11353800" y="3013868"/>
            <a:ext cx="62484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t>What is </a:t>
            </a:r>
            <a:r>
              <a:rPr lang="en-US" sz="6000" dirty="0">
                <a:solidFill>
                  <a:schemeClr val="bg1"/>
                </a:solidFill>
                <a:highlight>
                  <a:srgbClr val="084C61"/>
                </a:highlight>
              </a:rPr>
              <a:t>UX</a:t>
            </a:r>
            <a:r>
              <a:rPr lang="en-US" sz="6000" dirty="0"/>
              <a:t> ?</a:t>
            </a:r>
          </a:p>
        </p:txBody>
      </p:sp>
      <p:pic>
        <p:nvPicPr>
          <p:cNvPr id="5" name="Picture 4" descr="A person and person using a pencil&#10;&#10;AI-generated content may be incorrect.">
            <a:extLst>
              <a:ext uri="{FF2B5EF4-FFF2-40B4-BE49-F238E27FC236}">
                <a16:creationId xmlns:a16="http://schemas.microsoft.com/office/drawing/2014/main" id="{7F8C1D4D-A5DC-4EC1-92D7-80D4556B3E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0700" y="1295399"/>
            <a:ext cx="4762500" cy="4762500"/>
          </a:xfrm>
          <a:prstGeom prst="rect">
            <a:avLst/>
          </a:prstGeom>
        </p:spPr>
      </p:pic>
    </p:spTree>
    <p:extLst>
      <p:ext uri="{BB962C8B-B14F-4D97-AF65-F5344CB8AC3E}">
        <p14:creationId xmlns:p14="http://schemas.microsoft.com/office/powerpoint/2010/main" val="3837628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08465-25B3-3E58-381C-45CF3BA4A665}"/>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9EB4462D-EFEA-00C4-24AE-CD0EB63F4A17}"/>
              </a:ext>
            </a:extLst>
          </p:cNvPr>
          <p:cNvSpPr txBox="1">
            <a:spLocks/>
          </p:cNvSpPr>
          <p:nvPr/>
        </p:nvSpPr>
        <p:spPr>
          <a:xfrm>
            <a:off x="838200" y="2766218"/>
            <a:ext cx="62484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t>What is </a:t>
            </a:r>
            <a:r>
              <a:rPr lang="en-US" sz="6000" dirty="0">
                <a:solidFill>
                  <a:schemeClr val="bg1"/>
                </a:solidFill>
                <a:highlight>
                  <a:srgbClr val="084C61"/>
                </a:highlight>
              </a:rPr>
              <a:t>UX</a:t>
            </a:r>
            <a:r>
              <a:rPr lang="en-US" sz="6000" dirty="0"/>
              <a:t> ?</a:t>
            </a:r>
          </a:p>
        </p:txBody>
      </p:sp>
      <p:pic>
        <p:nvPicPr>
          <p:cNvPr id="11" name="Picture 10" descr="A person and person using a pencil&#10;&#10;AI-generated content may be incorrect.">
            <a:extLst>
              <a:ext uri="{FF2B5EF4-FFF2-40B4-BE49-F238E27FC236}">
                <a16:creationId xmlns:a16="http://schemas.microsoft.com/office/drawing/2014/main" id="{2355F04A-3325-7E02-AE8B-EABCFDE189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1300" y="1047749"/>
            <a:ext cx="4762500" cy="4762500"/>
          </a:xfrm>
          <a:prstGeom prst="rect">
            <a:avLst/>
          </a:prstGeom>
        </p:spPr>
      </p:pic>
      <p:sp>
        <p:nvSpPr>
          <p:cNvPr id="2" name="Title 1">
            <a:extLst>
              <a:ext uri="{FF2B5EF4-FFF2-40B4-BE49-F238E27FC236}">
                <a16:creationId xmlns:a16="http://schemas.microsoft.com/office/drawing/2014/main" id="{0409E50D-AE8B-C8AE-D9CC-CD2E826F5D13}"/>
              </a:ext>
            </a:extLst>
          </p:cNvPr>
          <p:cNvSpPr>
            <a:spLocks noGrp="1"/>
          </p:cNvSpPr>
          <p:nvPr>
            <p:ph type="title"/>
          </p:nvPr>
        </p:nvSpPr>
        <p:spPr>
          <a:xfrm>
            <a:off x="838200" y="7455616"/>
            <a:ext cx="10515600" cy="1325563"/>
          </a:xfrm>
        </p:spPr>
        <p:txBody>
          <a:bodyPr>
            <a:noAutofit/>
          </a:bodyPr>
          <a:lstStyle/>
          <a:p>
            <a:r>
              <a:rPr lang="en-US" sz="2800" dirty="0"/>
              <a:t>		, a cognitive scientist and co-founder of the Nielsen Norman Group Design Consultancy, is credited with coining the term “user experience” in the late 1990s. Here’s how he describes it as:</a:t>
            </a:r>
          </a:p>
        </p:txBody>
      </p:sp>
      <p:sp>
        <p:nvSpPr>
          <p:cNvPr id="3" name="Title 1">
            <a:extLst>
              <a:ext uri="{FF2B5EF4-FFF2-40B4-BE49-F238E27FC236}">
                <a16:creationId xmlns:a16="http://schemas.microsoft.com/office/drawing/2014/main" id="{FD2F70B9-9649-FE37-121B-CD5994CEDC95}"/>
              </a:ext>
            </a:extLst>
          </p:cNvPr>
          <p:cNvSpPr txBox="1">
            <a:spLocks/>
          </p:cNvSpPr>
          <p:nvPr/>
        </p:nvSpPr>
        <p:spPr>
          <a:xfrm>
            <a:off x="838200" y="7388941"/>
            <a:ext cx="2076450" cy="6445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bg1"/>
                </a:solidFill>
                <a:highlight>
                  <a:srgbClr val="084C61"/>
                </a:highlight>
              </a:rPr>
              <a:t>Don Norman</a:t>
            </a:r>
            <a:endParaRPr lang="en-US" sz="2800" dirty="0"/>
          </a:p>
        </p:txBody>
      </p:sp>
      <p:sp>
        <p:nvSpPr>
          <p:cNvPr id="4" name="TextBox 3">
            <a:extLst>
              <a:ext uri="{FF2B5EF4-FFF2-40B4-BE49-F238E27FC236}">
                <a16:creationId xmlns:a16="http://schemas.microsoft.com/office/drawing/2014/main" id="{522CDD70-D299-1046-F53E-C0F0F99118EC}"/>
              </a:ext>
            </a:extLst>
          </p:cNvPr>
          <p:cNvSpPr txBox="1"/>
          <p:nvPr/>
        </p:nvSpPr>
        <p:spPr>
          <a:xfrm>
            <a:off x="1524000" y="10519491"/>
            <a:ext cx="9144000" cy="870431"/>
          </a:xfrm>
          <a:prstGeom prst="rect">
            <a:avLst/>
          </a:prstGeom>
          <a:noFill/>
        </p:spPr>
        <p:txBody>
          <a:bodyPr wrap="square">
            <a:spAutoFit/>
          </a:bodyPr>
          <a:lstStyle/>
          <a:p>
            <a:pPr>
              <a:lnSpc>
                <a:spcPct val="90000"/>
              </a:lnSpc>
              <a:spcBef>
                <a:spcPct val="0"/>
              </a:spcBef>
            </a:pPr>
            <a:r>
              <a:rPr lang="en-US" sz="2800" dirty="0">
                <a:latin typeface="+mj-lt"/>
                <a:ea typeface="+mj-ea"/>
                <a:cs typeface="+mj-cs"/>
              </a:rPr>
              <a:t>“User experience encompasses all aspects of the end-user’s interaction with the company, its services, and its products.”</a:t>
            </a:r>
          </a:p>
        </p:txBody>
      </p:sp>
    </p:spTree>
    <p:extLst>
      <p:ext uri="{BB962C8B-B14F-4D97-AF65-F5344CB8AC3E}">
        <p14:creationId xmlns:p14="http://schemas.microsoft.com/office/powerpoint/2010/main" val="1058354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FFF8C-7BD6-76F2-8182-6632ED235FC3}"/>
              </a:ext>
            </a:extLst>
          </p:cNvPr>
          <p:cNvSpPr>
            <a:spLocks noGrp="1"/>
          </p:cNvSpPr>
          <p:nvPr>
            <p:ph type="title"/>
          </p:nvPr>
        </p:nvSpPr>
        <p:spPr>
          <a:xfrm>
            <a:off x="838200" y="1758496"/>
            <a:ext cx="10515600" cy="1325563"/>
          </a:xfrm>
        </p:spPr>
        <p:txBody>
          <a:bodyPr>
            <a:noAutofit/>
          </a:bodyPr>
          <a:lstStyle/>
          <a:p>
            <a:r>
              <a:rPr lang="en-US" sz="2800" dirty="0"/>
              <a:t>		, a cognitive scientist and co-founder of the Nielsen Norman Group Design Consultancy, is credited with coining the term “user experience” in the late 1990s. Here’s how he describes it as:</a:t>
            </a:r>
          </a:p>
        </p:txBody>
      </p:sp>
      <p:sp>
        <p:nvSpPr>
          <p:cNvPr id="3" name="Title 1">
            <a:extLst>
              <a:ext uri="{FF2B5EF4-FFF2-40B4-BE49-F238E27FC236}">
                <a16:creationId xmlns:a16="http://schemas.microsoft.com/office/drawing/2014/main" id="{69A91626-4207-9607-1FE2-AA200449E552}"/>
              </a:ext>
            </a:extLst>
          </p:cNvPr>
          <p:cNvSpPr txBox="1">
            <a:spLocks/>
          </p:cNvSpPr>
          <p:nvPr/>
        </p:nvSpPr>
        <p:spPr>
          <a:xfrm>
            <a:off x="838200" y="1691821"/>
            <a:ext cx="2076450" cy="6445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chemeClr val="bg1"/>
                </a:solidFill>
                <a:highlight>
                  <a:srgbClr val="084C61"/>
                </a:highlight>
              </a:rPr>
              <a:t>Don Norman</a:t>
            </a:r>
            <a:endParaRPr lang="en-US" sz="2800" dirty="0"/>
          </a:p>
        </p:txBody>
      </p:sp>
      <p:sp>
        <p:nvSpPr>
          <p:cNvPr id="9" name="TextBox 8">
            <a:extLst>
              <a:ext uri="{FF2B5EF4-FFF2-40B4-BE49-F238E27FC236}">
                <a16:creationId xmlns:a16="http://schemas.microsoft.com/office/drawing/2014/main" id="{9500F84B-E9A2-41DB-4DDD-7AAD9FD2D048}"/>
              </a:ext>
            </a:extLst>
          </p:cNvPr>
          <p:cNvSpPr txBox="1"/>
          <p:nvPr/>
        </p:nvSpPr>
        <p:spPr>
          <a:xfrm>
            <a:off x="838200" y="8806308"/>
            <a:ext cx="9144000" cy="870431"/>
          </a:xfrm>
          <a:prstGeom prst="rect">
            <a:avLst/>
          </a:prstGeom>
          <a:noFill/>
        </p:spPr>
        <p:txBody>
          <a:bodyPr wrap="square">
            <a:spAutoFit/>
          </a:bodyPr>
          <a:lstStyle/>
          <a:p>
            <a:pPr>
              <a:lnSpc>
                <a:spcPct val="90000"/>
              </a:lnSpc>
              <a:spcBef>
                <a:spcPct val="0"/>
              </a:spcBef>
            </a:pPr>
            <a:r>
              <a:rPr lang="en-US" sz="2800" dirty="0">
                <a:latin typeface="+mj-lt"/>
                <a:ea typeface="+mj-ea"/>
                <a:cs typeface="+mj-cs"/>
              </a:rPr>
              <a:t>“User experience encompasses all aspects of the end-user’s interaction with the company, its services, and its products.”</a:t>
            </a:r>
          </a:p>
        </p:txBody>
      </p:sp>
      <p:sp>
        <p:nvSpPr>
          <p:cNvPr id="10" name="TextBox 9">
            <a:extLst>
              <a:ext uri="{FF2B5EF4-FFF2-40B4-BE49-F238E27FC236}">
                <a16:creationId xmlns:a16="http://schemas.microsoft.com/office/drawing/2014/main" id="{F60F44D4-6C95-F8F8-F2AB-A2B9F6DC7759}"/>
              </a:ext>
            </a:extLst>
          </p:cNvPr>
          <p:cNvSpPr txBox="1"/>
          <p:nvPr/>
        </p:nvSpPr>
        <p:spPr>
          <a:xfrm>
            <a:off x="2113788" y="9846302"/>
            <a:ext cx="6094476" cy="369332"/>
          </a:xfrm>
          <a:prstGeom prst="rect">
            <a:avLst/>
          </a:prstGeom>
          <a:noFill/>
        </p:spPr>
        <p:txBody>
          <a:bodyPr wrap="square">
            <a:spAutoFit/>
          </a:bodyPr>
          <a:lstStyle/>
          <a:p>
            <a:pPr rtl="0"/>
            <a:r>
              <a:rPr lang="en-US" sz="1800" b="0" i="0" u="none" strike="noStrike" dirty="0">
                <a:solidFill>
                  <a:srgbClr val="084C61"/>
                </a:solidFill>
                <a:effectLst/>
                <a:latin typeface="Calibri" panose="020F0502020204030204" pitchFamily="34" charset="0"/>
              </a:rPr>
              <a:t>– Don Norman, Cognitive Scientist &amp; User Experience Architect</a:t>
            </a:r>
            <a:endParaRPr lang="en-US" dirty="0">
              <a:solidFill>
                <a:srgbClr val="084C61"/>
              </a:solidFill>
              <a:effectLst/>
            </a:endParaRPr>
          </a:p>
        </p:txBody>
      </p:sp>
    </p:spTree>
    <p:extLst>
      <p:ext uri="{BB962C8B-B14F-4D97-AF65-F5344CB8AC3E}">
        <p14:creationId xmlns:p14="http://schemas.microsoft.com/office/powerpoint/2010/main" val="4308047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10CDB83D-9ED3-45F0-9D66-AB538E2DF8A2}">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924</TotalTime>
  <Words>623</Words>
  <Application>Microsoft Office PowerPoint</Application>
  <PresentationFormat>Widescreen</PresentationFormat>
  <Paragraphs>67</Paragraphs>
  <Slides>41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Aptos</vt:lpstr>
      <vt:lpstr>Aptos Display</vt:lpstr>
      <vt:lpstr>Arial</vt:lpstr>
      <vt:lpstr>Calibri</vt:lpstr>
      <vt:lpstr>Office Theme</vt:lpstr>
      <vt:lpstr>UX Research &amp;Design</vt:lpstr>
      <vt:lpstr>Why UX?</vt:lpstr>
      <vt:lpstr>Is good UI enough?</vt:lpstr>
      <vt:lpstr>Is good UI enough?</vt:lpstr>
      <vt:lpstr>Is good UI enough?</vt:lpstr>
      <vt:lpstr>PowerPoint Presentation</vt:lpstr>
      <vt:lpstr>PowerPoint Presentation</vt:lpstr>
      <vt:lpstr>  , a cognitive scientist and co-founder of the Nielsen Norman Group Design Consultancy, is credited with coining the term “user experience” in the late 1990s. Here’s how he describes it as:</vt:lpstr>
      <vt:lpstr>  , a cognitive scientist and co-founder of the Nielsen Norman Group Design Consultancy, is credited with coining the term “user experience” in the late 1990s. Here’s how he describes it as:</vt:lpstr>
      <vt:lpstr>  , a cognitive scientist and co-founder of the Nielsen Norman Group Design Consultancy, is credited with coining the term “user experience” in the late 1990s. Here’s how he describes it as:</vt:lpstr>
      <vt:lpstr>A UX designer thinks about how the experience makes the user feel, and how easy it is for the user to accomplish their desired tasks. They also observe and conduct task analyses to see how users actually complete tasks in a user flow.</vt:lpstr>
      <vt:lpstr>But what  makes great  ?</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The 10 Usability Heuristics of  Jakob Nielsen's</vt:lpstr>
      <vt:lpstr>What is    ? </vt:lpstr>
      <vt:lpstr>What is    ? </vt:lpstr>
      <vt:lpstr>PowerPoint Presentation</vt:lpstr>
      <vt:lpstr>A/B Testing</vt:lpstr>
      <vt:lpstr>Focus Groups</vt:lpstr>
      <vt:lpstr>Let's Play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Ziad Afify</dc:creator>
  <cp:lastModifiedBy>Ziad Afify</cp:lastModifiedBy>
  <cp:revision>13</cp:revision>
  <dcterms:created xsi:type="dcterms:W3CDTF">2025-04-28T21:09:07Z</dcterms:created>
  <dcterms:modified xsi:type="dcterms:W3CDTF">2025-05-03T20:47:11Z</dcterms:modified>
</cp:coreProperties>
</file>

<file path=docProps/thumbnail.jpeg>
</file>